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56" r:id="rId2"/>
    <p:sldId id="257" r:id="rId3"/>
    <p:sldId id="283" r:id="rId4"/>
    <p:sldId id="284" r:id="rId5"/>
    <p:sldId id="285" r:id="rId6"/>
    <p:sldId id="286" r:id="rId7"/>
    <p:sldId id="287" r:id="rId8"/>
    <p:sldId id="288" r:id="rId9"/>
    <p:sldId id="290" r:id="rId10"/>
    <p:sldId id="291" r:id="rId11"/>
    <p:sldId id="292" r:id="rId12"/>
    <p:sldId id="293" r:id="rId13"/>
    <p:sldId id="294" r:id="rId14"/>
    <p:sldId id="295" r:id="rId15"/>
    <p:sldId id="296" r:id="rId16"/>
    <p:sldId id="297" r:id="rId17"/>
    <p:sldId id="289"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4" d="100"/>
          <a:sy n="74" d="100"/>
        </p:scale>
        <p:origin x="72" y="3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58B89DA-9662-45B9-98C3-2F0A1E3DFEF1}" type="datetimeFigureOut">
              <a:rPr lang="en-AU" smtClean="0"/>
              <a:t>21/03/2024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0272A89-C3CD-4C26-9B9D-6C9BF1318FDA}" type="slidenum">
              <a:rPr lang="en-AU" smtClean="0"/>
              <a:t>‹#›</a:t>
            </a:fld>
            <a:endParaRPr lang="en-AU"/>
          </a:p>
        </p:txBody>
      </p:sp>
    </p:spTree>
    <p:extLst>
      <p:ext uri="{BB962C8B-B14F-4D97-AF65-F5344CB8AC3E}">
        <p14:creationId xmlns:p14="http://schemas.microsoft.com/office/powerpoint/2010/main" val="385612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8B89DA-9662-45B9-98C3-2F0A1E3DFEF1}" type="datetimeFigureOut">
              <a:rPr lang="en-AU" smtClean="0"/>
              <a:t>21/03/2024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0272A89-C3CD-4C26-9B9D-6C9BF1318FDA}" type="slidenum">
              <a:rPr lang="en-AU" smtClean="0"/>
              <a:t>‹#›</a:t>
            </a:fld>
            <a:endParaRPr lang="en-AU"/>
          </a:p>
        </p:txBody>
      </p:sp>
    </p:spTree>
    <p:extLst>
      <p:ext uri="{BB962C8B-B14F-4D97-AF65-F5344CB8AC3E}">
        <p14:creationId xmlns:p14="http://schemas.microsoft.com/office/powerpoint/2010/main" val="20042358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8B89DA-9662-45B9-98C3-2F0A1E3DFEF1}" type="datetimeFigureOut">
              <a:rPr lang="en-AU" smtClean="0"/>
              <a:t>21/03/2024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0272A89-C3CD-4C26-9B9D-6C9BF1318FDA}" type="slidenum">
              <a:rPr lang="en-AU" smtClean="0"/>
              <a:t>‹#›</a:t>
            </a:fld>
            <a:endParaRPr lang="en-AU"/>
          </a:p>
        </p:txBody>
      </p:sp>
    </p:spTree>
    <p:extLst>
      <p:ext uri="{BB962C8B-B14F-4D97-AF65-F5344CB8AC3E}">
        <p14:creationId xmlns:p14="http://schemas.microsoft.com/office/powerpoint/2010/main" val="834377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8B89DA-9662-45B9-98C3-2F0A1E3DFEF1}" type="datetimeFigureOut">
              <a:rPr lang="en-AU" smtClean="0"/>
              <a:t>21/03/2024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0272A89-C3CD-4C26-9B9D-6C9BF1318FDA}" type="slidenum">
              <a:rPr lang="en-AU" smtClean="0"/>
              <a:t>‹#›</a:t>
            </a:fld>
            <a:endParaRPr lang="en-AU"/>
          </a:p>
        </p:txBody>
      </p:sp>
    </p:spTree>
    <p:extLst>
      <p:ext uri="{BB962C8B-B14F-4D97-AF65-F5344CB8AC3E}">
        <p14:creationId xmlns:p14="http://schemas.microsoft.com/office/powerpoint/2010/main" val="3857962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8B89DA-9662-45B9-98C3-2F0A1E3DFEF1}" type="datetimeFigureOut">
              <a:rPr lang="en-AU" smtClean="0"/>
              <a:t>21/03/2024</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A0272A89-C3CD-4C26-9B9D-6C9BF1318FDA}" type="slidenum">
              <a:rPr lang="en-AU" smtClean="0"/>
              <a:t>‹#›</a:t>
            </a:fld>
            <a:endParaRPr lang="en-AU"/>
          </a:p>
        </p:txBody>
      </p:sp>
    </p:spTree>
    <p:extLst>
      <p:ext uri="{BB962C8B-B14F-4D97-AF65-F5344CB8AC3E}">
        <p14:creationId xmlns:p14="http://schemas.microsoft.com/office/powerpoint/2010/main" val="4239942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8B89DA-9662-45B9-98C3-2F0A1E3DFEF1}" type="datetimeFigureOut">
              <a:rPr lang="en-AU" smtClean="0"/>
              <a:t>21/03/2024</a:t>
            </a:fld>
            <a:endParaRPr lang="en-AU"/>
          </a:p>
        </p:txBody>
      </p:sp>
      <p:sp>
        <p:nvSpPr>
          <p:cNvPr id="5" name="Footer Placeholder 3"/>
          <p:cNvSpPr>
            <a:spLocks noGrp="1"/>
          </p:cNvSpPr>
          <p:nvPr>
            <p:ph type="ftr" sz="quarter" idx="11"/>
          </p:nvPr>
        </p:nvSpPr>
        <p:spPr/>
        <p:txBody>
          <a:bodyPr/>
          <a:lstStyle/>
          <a:p>
            <a:endParaRPr lang="en-AU"/>
          </a:p>
        </p:txBody>
      </p:sp>
      <p:sp>
        <p:nvSpPr>
          <p:cNvPr id="6" name="Slide Number Placeholder 4"/>
          <p:cNvSpPr>
            <a:spLocks noGrp="1"/>
          </p:cNvSpPr>
          <p:nvPr>
            <p:ph type="sldNum" sz="quarter" idx="12"/>
          </p:nvPr>
        </p:nvSpPr>
        <p:spPr/>
        <p:txBody>
          <a:bodyPr/>
          <a:lstStyle/>
          <a:p>
            <a:fld id="{A0272A89-C3CD-4C26-9B9D-6C9BF1318FDA}" type="slidenum">
              <a:rPr lang="en-AU" smtClean="0"/>
              <a:t>‹#›</a:t>
            </a:fld>
            <a:endParaRPr lang="en-AU"/>
          </a:p>
        </p:txBody>
      </p:sp>
    </p:spTree>
    <p:extLst>
      <p:ext uri="{BB962C8B-B14F-4D97-AF65-F5344CB8AC3E}">
        <p14:creationId xmlns:p14="http://schemas.microsoft.com/office/powerpoint/2010/main" val="8040939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8B89DA-9662-45B9-98C3-2F0A1E3DFEF1}" type="datetimeFigureOut">
              <a:rPr lang="en-AU" smtClean="0"/>
              <a:t>21/03/2024</a:t>
            </a:fld>
            <a:endParaRPr lang="en-AU"/>
          </a:p>
        </p:txBody>
      </p:sp>
      <p:sp>
        <p:nvSpPr>
          <p:cNvPr id="5" name="Footer Placeholder 2"/>
          <p:cNvSpPr>
            <a:spLocks noGrp="1"/>
          </p:cNvSpPr>
          <p:nvPr>
            <p:ph type="ftr" sz="quarter" idx="11"/>
          </p:nvPr>
        </p:nvSpPr>
        <p:spPr/>
        <p:txBody>
          <a:bodyPr/>
          <a:lstStyle/>
          <a:p>
            <a:endParaRPr lang="en-AU"/>
          </a:p>
        </p:txBody>
      </p:sp>
      <p:sp>
        <p:nvSpPr>
          <p:cNvPr id="6" name="Slide Number Placeholder 3"/>
          <p:cNvSpPr>
            <a:spLocks noGrp="1"/>
          </p:cNvSpPr>
          <p:nvPr>
            <p:ph type="sldNum" sz="quarter" idx="12"/>
          </p:nvPr>
        </p:nvSpPr>
        <p:spPr/>
        <p:txBody>
          <a:bodyPr/>
          <a:lstStyle/>
          <a:p>
            <a:fld id="{A0272A89-C3CD-4C26-9B9D-6C9BF1318FDA}" type="slidenum">
              <a:rPr lang="en-AU" smtClean="0"/>
              <a:t>‹#›</a:t>
            </a:fld>
            <a:endParaRPr lang="en-AU"/>
          </a:p>
        </p:txBody>
      </p:sp>
    </p:spTree>
    <p:extLst>
      <p:ext uri="{BB962C8B-B14F-4D97-AF65-F5344CB8AC3E}">
        <p14:creationId xmlns:p14="http://schemas.microsoft.com/office/powerpoint/2010/main" val="1750395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58B89DA-9662-45B9-98C3-2F0A1E3DFEF1}" type="datetimeFigureOut">
              <a:rPr lang="en-AU" smtClean="0"/>
              <a:t>21/03/2024</a:t>
            </a:fld>
            <a:endParaRPr lang="en-AU"/>
          </a:p>
        </p:txBody>
      </p:sp>
      <p:sp>
        <p:nvSpPr>
          <p:cNvPr id="5" name="Footer Placeholder 5"/>
          <p:cNvSpPr>
            <a:spLocks noGrp="1"/>
          </p:cNvSpPr>
          <p:nvPr>
            <p:ph type="ftr" sz="quarter" idx="11"/>
          </p:nvPr>
        </p:nvSpPr>
        <p:spPr/>
        <p:txBody>
          <a:bodyPr/>
          <a:lstStyle/>
          <a:p>
            <a:endParaRPr lang="en-AU"/>
          </a:p>
        </p:txBody>
      </p:sp>
      <p:sp>
        <p:nvSpPr>
          <p:cNvPr id="6" name="Slide Number Placeholder 6"/>
          <p:cNvSpPr>
            <a:spLocks noGrp="1"/>
          </p:cNvSpPr>
          <p:nvPr>
            <p:ph type="sldNum" sz="quarter" idx="12"/>
          </p:nvPr>
        </p:nvSpPr>
        <p:spPr/>
        <p:txBody>
          <a:bodyPr/>
          <a:lstStyle/>
          <a:p>
            <a:fld id="{A0272A89-C3CD-4C26-9B9D-6C9BF1318FDA}" type="slidenum">
              <a:rPr lang="en-AU" smtClean="0"/>
              <a:t>‹#›</a:t>
            </a:fld>
            <a:endParaRPr lang="en-AU"/>
          </a:p>
        </p:txBody>
      </p:sp>
    </p:spTree>
    <p:extLst>
      <p:ext uri="{BB962C8B-B14F-4D97-AF65-F5344CB8AC3E}">
        <p14:creationId xmlns:p14="http://schemas.microsoft.com/office/powerpoint/2010/main" val="2699302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8B89DA-9662-45B9-98C3-2F0A1E3DFEF1}" type="datetimeFigureOut">
              <a:rPr lang="en-AU" smtClean="0"/>
              <a:t>21/03/2024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0272A89-C3CD-4C26-9B9D-6C9BF1318FDA}" type="slidenum">
              <a:rPr lang="en-AU" smtClean="0"/>
              <a:t>‹#›</a:t>
            </a:fld>
            <a:endParaRPr lang="en-AU"/>
          </a:p>
        </p:txBody>
      </p:sp>
    </p:spTree>
    <p:extLst>
      <p:ext uri="{BB962C8B-B14F-4D97-AF65-F5344CB8AC3E}">
        <p14:creationId xmlns:p14="http://schemas.microsoft.com/office/powerpoint/2010/main" val="4838795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8B89DA-9662-45B9-98C3-2F0A1E3DFEF1}" type="datetimeFigureOut">
              <a:rPr lang="en-AU" smtClean="0"/>
              <a:t>21/03/2024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0272A89-C3CD-4C26-9B9D-6C9BF1318FDA}" type="slidenum">
              <a:rPr lang="en-AU" smtClean="0"/>
              <a:t>‹#›</a:t>
            </a:fld>
            <a:endParaRPr lang="en-AU"/>
          </a:p>
        </p:txBody>
      </p:sp>
    </p:spTree>
    <p:extLst>
      <p:ext uri="{BB962C8B-B14F-4D97-AF65-F5344CB8AC3E}">
        <p14:creationId xmlns:p14="http://schemas.microsoft.com/office/powerpoint/2010/main" val="1540004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8B89DA-9662-45B9-98C3-2F0A1E3DFEF1}" type="datetimeFigureOut">
              <a:rPr lang="en-AU" smtClean="0"/>
              <a:t>21/03/2024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0272A89-C3CD-4C26-9B9D-6C9BF1318FDA}" type="slidenum">
              <a:rPr lang="en-AU" smtClean="0"/>
              <a:t>‹#›</a:t>
            </a:fld>
            <a:endParaRPr lang="en-AU"/>
          </a:p>
        </p:txBody>
      </p:sp>
    </p:spTree>
    <p:extLst>
      <p:ext uri="{BB962C8B-B14F-4D97-AF65-F5344CB8AC3E}">
        <p14:creationId xmlns:p14="http://schemas.microsoft.com/office/powerpoint/2010/main" val="39844653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8B89DA-9662-45B9-98C3-2F0A1E3DFEF1}" type="datetimeFigureOut">
              <a:rPr lang="en-AU" smtClean="0"/>
              <a:t>21/03/2024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0272A89-C3CD-4C26-9B9D-6C9BF1318FDA}" type="slidenum">
              <a:rPr lang="en-AU" smtClean="0"/>
              <a:t>‹#›</a:t>
            </a:fld>
            <a:endParaRPr lang="en-AU"/>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518730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8B89DA-9662-45B9-98C3-2F0A1E3DFEF1}" type="datetimeFigureOut">
              <a:rPr lang="en-AU" smtClean="0"/>
              <a:t>21/03/2024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0272A89-C3CD-4C26-9B9D-6C9BF1318FDA}" type="slidenum">
              <a:rPr lang="en-AU" smtClean="0"/>
              <a:t>‹#›</a:t>
            </a:fld>
            <a:endParaRPr lang="en-AU"/>
          </a:p>
        </p:txBody>
      </p:sp>
    </p:spTree>
    <p:extLst>
      <p:ext uri="{BB962C8B-B14F-4D97-AF65-F5344CB8AC3E}">
        <p14:creationId xmlns:p14="http://schemas.microsoft.com/office/powerpoint/2010/main" val="38904502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8B89DA-9662-45B9-98C3-2F0A1E3DFEF1}" type="datetimeFigureOut">
              <a:rPr lang="en-AU" smtClean="0"/>
              <a:t>21/03/2024</a:t>
            </a:fld>
            <a:endParaRPr lang="en-AU"/>
          </a:p>
        </p:txBody>
      </p:sp>
      <p:sp>
        <p:nvSpPr>
          <p:cNvPr id="4"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0272A89-C3CD-4C26-9B9D-6C9BF1318FDA}" type="slidenum">
              <a:rPr lang="en-AU" smtClean="0"/>
              <a:t>‹#›</a:t>
            </a:fld>
            <a:endParaRPr lang="en-AU"/>
          </a:p>
        </p:txBody>
      </p:sp>
    </p:spTree>
    <p:extLst>
      <p:ext uri="{BB962C8B-B14F-4D97-AF65-F5344CB8AC3E}">
        <p14:creationId xmlns:p14="http://schemas.microsoft.com/office/powerpoint/2010/main" val="7663398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8B89DA-9662-45B9-98C3-2F0A1E3DFEF1}" type="datetimeFigureOut">
              <a:rPr lang="en-AU" smtClean="0"/>
              <a:t>21/03/2024</a:t>
            </a:fld>
            <a:endParaRPr lang="en-AU"/>
          </a:p>
        </p:txBody>
      </p:sp>
      <p:sp>
        <p:nvSpPr>
          <p:cNvPr id="4"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0272A89-C3CD-4C26-9B9D-6C9BF1318FDA}" type="slidenum">
              <a:rPr lang="en-AU" smtClean="0"/>
              <a:t>‹#›</a:t>
            </a:fld>
            <a:endParaRPr lang="en-AU"/>
          </a:p>
        </p:txBody>
      </p:sp>
    </p:spTree>
    <p:extLst>
      <p:ext uri="{BB962C8B-B14F-4D97-AF65-F5344CB8AC3E}">
        <p14:creationId xmlns:p14="http://schemas.microsoft.com/office/powerpoint/2010/main" val="34117766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8B89DA-9662-45B9-98C3-2F0A1E3DFEF1}" type="datetimeFigureOut">
              <a:rPr lang="en-AU" smtClean="0"/>
              <a:t>21/03/2024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0272A89-C3CD-4C26-9B9D-6C9BF1318FDA}" type="slidenum">
              <a:rPr lang="en-AU" smtClean="0"/>
              <a:t>‹#›</a:t>
            </a:fld>
            <a:endParaRPr lang="en-AU"/>
          </a:p>
        </p:txBody>
      </p:sp>
    </p:spTree>
    <p:extLst>
      <p:ext uri="{BB962C8B-B14F-4D97-AF65-F5344CB8AC3E}">
        <p14:creationId xmlns:p14="http://schemas.microsoft.com/office/powerpoint/2010/main" val="39188424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8B89DA-9662-45B9-98C3-2F0A1E3DFEF1}" type="datetimeFigureOut">
              <a:rPr lang="en-AU" smtClean="0"/>
              <a:t>21/03/2024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0272A89-C3CD-4C26-9B9D-6C9BF1318FDA}" type="slidenum">
              <a:rPr lang="en-AU" smtClean="0"/>
              <a:t>‹#›</a:t>
            </a:fld>
            <a:endParaRPr lang="en-AU"/>
          </a:p>
        </p:txBody>
      </p:sp>
    </p:spTree>
    <p:extLst>
      <p:ext uri="{BB962C8B-B14F-4D97-AF65-F5344CB8AC3E}">
        <p14:creationId xmlns:p14="http://schemas.microsoft.com/office/powerpoint/2010/main" val="31649111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58B89DA-9662-45B9-98C3-2F0A1E3DFEF1}" type="datetimeFigureOut">
              <a:rPr lang="en-AU" smtClean="0"/>
              <a:t>21/03/2024</a:t>
            </a:fld>
            <a:endParaRPr lang="en-AU"/>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AU"/>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A0272A89-C3CD-4C26-9B9D-6C9BF1318FDA}" type="slidenum">
              <a:rPr lang="en-AU" smtClean="0"/>
              <a:t>‹#›</a:t>
            </a:fld>
            <a:endParaRPr lang="en-AU"/>
          </a:p>
        </p:txBody>
      </p:sp>
    </p:spTree>
    <p:extLst>
      <p:ext uri="{BB962C8B-B14F-4D97-AF65-F5344CB8AC3E}">
        <p14:creationId xmlns:p14="http://schemas.microsoft.com/office/powerpoint/2010/main" val="3252426683"/>
      </p:ext>
    </p:extLst>
  </p:cSld>
  <p:clrMap bg1="dk1" tx1="lt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796" r:id="rId16"/>
    <p:sldLayoutId id="214748379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youtu.be/SDeCWW_Bnyw" TargetMode="External"/><Relationship Id="rId2" Type="http://schemas.openxmlformats.org/officeDocument/2006/relationships/hyperlink" Target="https://youtu.be/RSK36cHbrk0"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D71E2-7381-52E7-C604-1D198323E9E5}"/>
              </a:ext>
            </a:extLst>
          </p:cNvPr>
          <p:cNvSpPr>
            <a:spLocks noGrp="1"/>
          </p:cNvSpPr>
          <p:nvPr>
            <p:ph type="ctrTitle"/>
          </p:nvPr>
        </p:nvSpPr>
        <p:spPr/>
        <p:txBody>
          <a:bodyPr/>
          <a:lstStyle/>
          <a:p>
            <a:endParaRPr lang="en-AU"/>
          </a:p>
        </p:txBody>
      </p:sp>
      <p:sp>
        <p:nvSpPr>
          <p:cNvPr id="3" name="Subtitle 2">
            <a:extLst>
              <a:ext uri="{FF2B5EF4-FFF2-40B4-BE49-F238E27FC236}">
                <a16:creationId xmlns:a16="http://schemas.microsoft.com/office/drawing/2014/main" id="{68355B23-207E-1DEE-5F3B-8D6EB953EE3E}"/>
              </a:ext>
            </a:extLst>
          </p:cNvPr>
          <p:cNvSpPr>
            <a:spLocks noGrp="1"/>
          </p:cNvSpPr>
          <p:nvPr>
            <p:ph type="subTitle" idx="1"/>
          </p:nvPr>
        </p:nvSpPr>
        <p:spPr/>
        <p:txBody>
          <a:bodyPr/>
          <a:lstStyle/>
          <a:p>
            <a:endParaRPr lang="en-AU"/>
          </a:p>
        </p:txBody>
      </p:sp>
      <p:pic>
        <p:nvPicPr>
          <p:cNvPr id="5" name="Picture 4" descr="A black background with yellow and blue text&#10;&#10;Description automatically generated">
            <a:extLst>
              <a:ext uri="{FF2B5EF4-FFF2-40B4-BE49-F238E27FC236}">
                <a16:creationId xmlns:a16="http://schemas.microsoft.com/office/drawing/2014/main" id="{DB02BC1E-E0E6-A694-F719-C4C24E9E96F3}"/>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6265516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B76498-5D5A-9526-5EAA-A57214B69AEA}"/>
              </a:ext>
            </a:extLst>
          </p:cNvPr>
          <p:cNvSpPr>
            <a:spLocks noGrp="1"/>
          </p:cNvSpPr>
          <p:nvPr>
            <p:ph type="title"/>
          </p:nvPr>
        </p:nvSpPr>
        <p:spPr>
          <a:xfrm>
            <a:off x="1154954" y="855481"/>
            <a:ext cx="8761413" cy="898674"/>
          </a:xfrm>
        </p:spPr>
        <p:txBody>
          <a:bodyPr anchor="b">
            <a:normAutofit/>
          </a:bodyPr>
          <a:lstStyle/>
          <a:p>
            <a:r>
              <a:rPr lang="en-AU" dirty="0">
                <a:solidFill>
                  <a:schemeClr val="tx1"/>
                </a:solidFill>
              </a:rPr>
              <a:t>Study 7 – Ezekiel	</a:t>
            </a:r>
          </a:p>
        </p:txBody>
      </p:sp>
      <p:sp>
        <p:nvSpPr>
          <p:cNvPr id="7" name="Content Placeholder 6">
            <a:extLst>
              <a:ext uri="{FF2B5EF4-FFF2-40B4-BE49-F238E27FC236}">
                <a16:creationId xmlns:a16="http://schemas.microsoft.com/office/drawing/2014/main" id="{ED422ECB-94B0-F47A-88B7-41FA66E1E0B7}"/>
              </a:ext>
            </a:extLst>
          </p:cNvPr>
          <p:cNvSpPr>
            <a:spLocks noGrp="1"/>
          </p:cNvSpPr>
          <p:nvPr>
            <p:ph idx="1"/>
          </p:nvPr>
        </p:nvSpPr>
        <p:spPr>
          <a:xfrm>
            <a:off x="1154954" y="2079173"/>
            <a:ext cx="8182191" cy="3730689"/>
          </a:xfrm>
        </p:spPr>
        <p:txBody>
          <a:bodyPr anchor="ctr">
            <a:normAutofit/>
          </a:bodyPr>
          <a:lstStyle/>
          <a:p>
            <a:pPr marL="0" indent="0">
              <a:buNone/>
            </a:pPr>
            <a:r>
              <a:rPr lang="en-AU" sz="3200" b="1" dirty="0">
                <a:effectLst/>
                <a:latin typeface="Calibri" panose="020F0502020204030204" pitchFamily="34" charset="0"/>
                <a:ea typeface="Calibri" panose="020F0502020204030204" pitchFamily="34" charset="0"/>
              </a:rPr>
              <a:t>Before we begin:</a:t>
            </a:r>
            <a:r>
              <a:rPr lang="en-AU" sz="3200" dirty="0">
                <a:effectLst/>
                <a:latin typeface="Calibri" panose="020F0502020204030204" pitchFamily="34" charset="0"/>
                <a:ea typeface="Calibri" panose="020F0502020204030204" pitchFamily="34" charset="0"/>
              </a:rPr>
              <a:t> </a:t>
            </a:r>
          </a:p>
          <a:p>
            <a:r>
              <a:rPr lang="en-AU" sz="3200" dirty="0">
                <a:effectLst/>
                <a:latin typeface="Calibri" panose="020F0502020204030204" pitchFamily="34" charset="0"/>
                <a:ea typeface="Calibri" panose="020F0502020204030204" pitchFamily="34" charset="0"/>
              </a:rPr>
              <a:t>When we think about the instructions for churches in the New Testament, do you think the bible is specific in how we gather and worship, and in what we do together as we meet?  Why or why not?  Try to give theological reasons.</a:t>
            </a:r>
          </a:p>
        </p:txBody>
      </p:sp>
    </p:spTree>
    <p:extLst>
      <p:ext uri="{BB962C8B-B14F-4D97-AF65-F5344CB8AC3E}">
        <p14:creationId xmlns:p14="http://schemas.microsoft.com/office/powerpoint/2010/main" val="25491654"/>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6C0CE-E9A1-4B13-EFFA-126B5FFB22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7C8691-BB5E-B10F-5F64-5C69A0F3F454}"/>
              </a:ext>
            </a:extLst>
          </p:cNvPr>
          <p:cNvSpPr>
            <a:spLocks noGrp="1"/>
          </p:cNvSpPr>
          <p:nvPr>
            <p:ph type="title"/>
          </p:nvPr>
        </p:nvSpPr>
        <p:spPr/>
        <p:txBody>
          <a:bodyPr/>
          <a:lstStyle/>
          <a:p>
            <a:r>
              <a:rPr lang="en-AU" dirty="0">
                <a:solidFill>
                  <a:schemeClr val="tx1"/>
                </a:solidFill>
              </a:rPr>
              <a:t>Study 7 – Ezekiel	</a:t>
            </a:r>
            <a:endParaRPr lang="en-AU" dirty="0"/>
          </a:p>
        </p:txBody>
      </p:sp>
      <p:sp>
        <p:nvSpPr>
          <p:cNvPr id="3" name="Content Placeholder 2">
            <a:extLst>
              <a:ext uri="{FF2B5EF4-FFF2-40B4-BE49-F238E27FC236}">
                <a16:creationId xmlns:a16="http://schemas.microsoft.com/office/drawing/2014/main" id="{58D46F74-97EE-9409-FD27-0105AA245026}"/>
              </a:ext>
            </a:extLst>
          </p:cNvPr>
          <p:cNvSpPr>
            <a:spLocks noGrp="1"/>
          </p:cNvSpPr>
          <p:nvPr>
            <p:ph idx="1"/>
          </p:nvPr>
        </p:nvSpPr>
        <p:spPr/>
        <p:txBody>
          <a:bodyPr>
            <a:normAutofit/>
          </a:bodyPr>
          <a:lstStyle/>
          <a:p>
            <a:pPr marL="0" indent="0">
              <a:buNone/>
            </a:pPr>
            <a:r>
              <a:rPr lang="en-AU" sz="2800" b="1" dirty="0"/>
              <a:t>Historical context</a:t>
            </a:r>
          </a:p>
          <a:p>
            <a:pPr marL="0" indent="0">
              <a:buNone/>
            </a:pPr>
            <a:endParaRPr lang="en-AU" dirty="0"/>
          </a:p>
          <a:p>
            <a:pPr marL="0" indent="0">
              <a:buNone/>
            </a:pPr>
            <a:r>
              <a:rPr lang="en-US" sz="2400" dirty="0"/>
              <a:t>Ezekiel, the son of </a:t>
            </a:r>
            <a:r>
              <a:rPr lang="en-US" sz="2400" dirty="0" err="1"/>
              <a:t>Buzi</a:t>
            </a:r>
            <a:r>
              <a:rPr lang="en-US" sz="2400" dirty="0"/>
              <a:t> , was deported to Babylonia, almost certainly with Jehoiachin in 597 BC </a:t>
            </a:r>
            <a:endParaRPr lang="en-AU" sz="2400" dirty="0"/>
          </a:p>
          <a:p>
            <a:pPr marL="0" indent="0">
              <a:buNone/>
            </a:pPr>
            <a:endParaRPr lang="en-AU" sz="2800" dirty="0"/>
          </a:p>
          <a:p>
            <a:pPr marL="0" indent="0">
              <a:buNone/>
            </a:pPr>
            <a:endParaRPr lang="en-AU" dirty="0"/>
          </a:p>
        </p:txBody>
      </p:sp>
    </p:spTree>
    <p:extLst>
      <p:ext uri="{BB962C8B-B14F-4D97-AF65-F5344CB8AC3E}">
        <p14:creationId xmlns:p14="http://schemas.microsoft.com/office/powerpoint/2010/main" val="36867897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6C0CE-E9A1-4B13-EFFA-126B5FFB22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7C8691-BB5E-B10F-5F64-5C69A0F3F454}"/>
              </a:ext>
            </a:extLst>
          </p:cNvPr>
          <p:cNvSpPr>
            <a:spLocks noGrp="1"/>
          </p:cNvSpPr>
          <p:nvPr>
            <p:ph type="title"/>
          </p:nvPr>
        </p:nvSpPr>
        <p:spPr/>
        <p:txBody>
          <a:bodyPr/>
          <a:lstStyle/>
          <a:p>
            <a:r>
              <a:rPr lang="en-AU" dirty="0">
                <a:solidFill>
                  <a:schemeClr val="tx1"/>
                </a:solidFill>
              </a:rPr>
              <a:t>Study 7 – Ezekiel	</a:t>
            </a:r>
            <a:endParaRPr lang="en-AU" dirty="0"/>
          </a:p>
        </p:txBody>
      </p:sp>
      <p:sp>
        <p:nvSpPr>
          <p:cNvPr id="3" name="Content Placeholder 2">
            <a:extLst>
              <a:ext uri="{FF2B5EF4-FFF2-40B4-BE49-F238E27FC236}">
                <a16:creationId xmlns:a16="http://schemas.microsoft.com/office/drawing/2014/main" id="{58D46F74-97EE-9409-FD27-0105AA245026}"/>
              </a:ext>
            </a:extLst>
          </p:cNvPr>
          <p:cNvSpPr>
            <a:spLocks noGrp="1"/>
          </p:cNvSpPr>
          <p:nvPr>
            <p:ph idx="1"/>
          </p:nvPr>
        </p:nvSpPr>
        <p:spPr/>
        <p:txBody>
          <a:bodyPr>
            <a:normAutofit/>
          </a:bodyPr>
          <a:lstStyle/>
          <a:p>
            <a:pPr marL="0" indent="0">
              <a:buNone/>
            </a:pPr>
            <a:r>
              <a:rPr lang="en-AU" sz="2800" b="1" dirty="0"/>
              <a:t>Structure and message of Ezekiel</a:t>
            </a:r>
          </a:p>
          <a:p>
            <a:pPr marL="0" indent="0">
              <a:buNone/>
            </a:pPr>
            <a:endParaRPr lang="en-AU" sz="2800" dirty="0"/>
          </a:p>
          <a:p>
            <a:r>
              <a:rPr lang="en-AU" sz="2800" dirty="0"/>
              <a:t>See the two-bible project videos</a:t>
            </a:r>
          </a:p>
          <a:p>
            <a:pPr marL="0" indent="0">
              <a:buNone/>
            </a:pPr>
            <a:endParaRPr lang="en-AU" sz="2800" dirty="0"/>
          </a:p>
          <a:p>
            <a:pPr lvl="1"/>
            <a:r>
              <a:rPr lang="en-AU" sz="2400" dirty="0">
                <a:hlinkClick r:id="rId2"/>
              </a:rPr>
              <a:t>Ezekiel 1-33</a:t>
            </a:r>
            <a:endParaRPr lang="en-AU" sz="2400" dirty="0"/>
          </a:p>
          <a:p>
            <a:pPr marL="400050" lvl="1" indent="0">
              <a:buNone/>
            </a:pPr>
            <a:r>
              <a:rPr lang="en-AU" sz="2400" dirty="0"/>
              <a:t>		&amp; </a:t>
            </a:r>
          </a:p>
          <a:p>
            <a:pPr lvl="1"/>
            <a:r>
              <a:rPr lang="en-AU" sz="2400" dirty="0">
                <a:hlinkClick r:id="rId3"/>
              </a:rPr>
              <a:t>Ezekiel 34-48</a:t>
            </a:r>
            <a:endParaRPr lang="en-AU" sz="2400" dirty="0"/>
          </a:p>
          <a:p>
            <a:pPr marL="0" indent="0">
              <a:buNone/>
            </a:pPr>
            <a:endParaRPr lang="en-AU" dirty="0"/>
          </a:p>
          <a:p>
            <a:pPr marL="0" indent="0">
              <a:buNone/>
            </a:pPr>
            <a:endParaRPr lang="en-AU" dirty="0"/>
          </a:p>
        </p:txBody>
      </p:sp>
    </p:spTree>
    <p:extLst>
      <p:ext uri="{BB962C8B-B14F-4D97-AF65-F5344CB8AC3E}">
        <p14:creationId xmlns:p14="http://schemas.microsoft.com/office/powerpoint/2010/main" val="2858282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6C0CE-E9A1-4B13-EFFA-126B5FFB22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7C8691-BB5E-B10F-5F64-5C69A0F3F454}"/>
              </a:ext>
            </a:extLst>
          </p:cNvPr>
          <p:cNvSpPr>
            <a:spLocks noGrp="1"/>
          </p:cNvSpPr>
          <p:nvPr>
            <p:ph type="title"/>
          </p:nvPr>
        </p:nvSpPr>
        <p:spPr/>
        <p:txBody>
          <a:bodyPr/>
          <a:lstStyle/>
          <a:p>
            <a:r>
              <a:rPr lang="en-AU" dirty="0">
                <a:solidFill>
                  <a:schemeClr val="tx1"/>
                </a:solidFill>
              </a:rPr>
              <a:t>Study 7 – Ezekiel	</a:t>
            </a:r>
            <a:endParaRPr lang="en-AU" dirty="0"/>
          </a:p>
        </p:txBody>
      </p:sp>
      <p:sp>
        <p:nvSpPr>
          <p:cNvPr id="3" name="Content Placeholder 2">
            <a:extLst>
              <a:ext uri="{FF2B5EF4-FFF2-40B4-BE49-F238E27FC236}">
                <a16:creationId xmlns:a16="http://schemas.microsoft.com/office/drawing/2014/main" id="{58D46F74-97EE-9409-FD27-0105AA245026}"/>
              </a:ext>
            </a:extLst>
          </p:cNvPr>
          <p:cNvSpPr>
            <a:spLocks noGrp="1"/>
          </p:cNvSpPr>
          <p:nvPr>
            <p:ph idx="1"/>
          </p:nvPr>
        </p:nvSpPr>
        <p:spPr/>
        <p:txBody>
          <a:bodyPr>
            <a:normAutofit/>
          </a:bodyPr>
          <a:lstStyle/>
          <a:p>
            <a:pPr marL="0" indent="0">
              <a:buNone/>
            </a:pPr>
            <a:endParaRPr lang="en-AU" dirty="0"/>
          </a:p>
          <a:p>
            <a:pPr marL="0" indent="0">
              <a:buNone/>
            </a:pPr>
            <a:endParaRPr lang="en-AU" dirty="0"/>
          </a:p>
        </p:txBody>
      </p:sp>
      <p:pic>
        <p:nvPicPr>
          <p:cNvPr id="4" name="Picture 3">
            <a:extLst>
              <a:ext uri="{FF2B5EF4-FFF2-40B4-BE49-F238E27FC236}">
                <a16:creationId xmlns:a16="http://schemas.microsoft.com/office/drawing/2014/main" id="{87A21350-C18C-D38B-4E11-2BCEF312F0D4}"/>
              </a:ext>
            </a:extLst>
          </p:cNvPr>
          <p:cNvPicPr>
            <a:picLocks noChangeAspect="1"/>
          </p:cNvPicPr>
          <p:nvPr/>
        </p:nvPicPr>
        <p:blipFill>
          <a:blip r:embed="rId2"/>
          <a:stretch>
            <a:fillRect/>
          </a:stretch>
        </p:blipFill>
        <p:spPr>
          <a:xfrm>
            <a:off x="796636" y="0"/>
            <a:ext cx="10598727" cy="6858000"/>
          </a:xfrm>
          <a:prstGeom prst="rect">
            <a:avLst/>
          </a:prstGeom>
        </p:spPr>
      </p:pic>
    </p:spTree>
    <p:extLst>
      <p:ext uri="{BB962C8B-B14F-4D97-AF65-F5344CB8AC3E}">
        <p14:creationId xmlns:p14="http://schemas.microsoft.com/office/powerpoint/2010/main" val="1598065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6C0CE-E9A1-4B13-EFFA-126B5FFB22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7C8691-BB5E-B10F-5F64-5C69A0F3F454}"/>
              </a:ext>
            </a:extLst>
          </p:cNvPr>
          <p:cNvSpPr>
            <a:spLocks noGrp="1"/>
          </p:cNvSpPr>
          <p:nvPr>
            <p:ph type="title"/>
          </p:nvPr>
        </p:nvSpPr>
        <p:spPr/>
        <p:txBody>
          <a:bodyPr/>
          <a:lstStyle/>
          <a:p>
            <a:r>
              <a:rPr lang="en-AU" dirty="0"/>
              <a:t>Study 7 – Ezekiel	</a:t>
            </a:r>
          </a:p>
        </p:txBody>
      </p:sp>
      <p:sp>
        <p:nvSpPr>
          <p:cNvPr id="3" name="Content Placeholder 2">
            <a:extLst>
              <a:ext uri="{FF2B5EF4-FFF2-40B4-BE49-F238E27FC236}">
                <a16:creationId xmlns:a16="http://schemas.microsoft.com/office/drawing/2014/main" id="{58D46F74-97EE-9409-FD27-0105AA245026}"/>
              </a:ext>
            </a:extLst>
          </p:cNvPr>
          <p:cNvSpPr>
            <a:spLocks noGrp="1"/>
          </p:cNvSpPr>
          <p:nvPr>
            <p:ph idx="1"/>
          </p:nvPr>
        </p:nvSpPr>
        <p:spPr>
          <a:xfrm>
            <a:off x="1103312" y="1403798"/>
            <a:ext cx="8946541" cy="4844602"/>
          </a:xfrm>
        </p:spPr>
        <p:txBody>
          <a:bodyPr>
            <a:normAutofit fontScale="92500" lnSpcReduction="10000"/>
          </a:bodyPr>
          <a:lstStyle/>
          <a:p>
            <a:pPr marL="0" indent="0">
              <a:buNone/>
            </a:pPr>
            <a:r>
              <a:rPr lang="en-AU" b="1" dirty="0"/>
              <a:t>Exercise:</a:t>
            </a:r>
          </a:p>
          <a:p>
            <a:pPr marL="0" indent="0">
              <a:buNone/>
            </a:pPr>
            <a:r>
              <a:rPr lang="en-AU" dirty="0"/>
              <a:t>Read through the following passages – </a:t>
            </a:r>
          </a:p>
          <a:p>
            <a:pPr marL="0" lvl="0" indent="0">
              <a:buNone/>
            </a:pPr>
            <a:r>
              <a:rPr lang="en-AU" dirty="0"/>
              <a:t>Ezekiel 5:13		Ezekiel 6:6-7 &amp; 9-10</a:t>
            </a:r>
          </a:p>
          <a:p>
            <a:pPr marL="0" lvl="0" indent="0">
              <a:buNone/>
            </a:pPr>
            <a:r>
              <a:rPr lang="en-AU" dirty="0"/>
              <a:t>Ezekiel 25:5 &amp; 14	Ezekiel 29:8-9</a:t>
            </a:r>
          </a:p>
          <a:p>
            <a:pPr>
              <a:lnSpc>
                <a:spcPct val="170000"/>
              </a:lnSpc>
            </a:pPr>
            <a:r>
              <a:rPr lang="en-AU" dirty="0"/>
              <a:t>What is the refrain that keeps emerging in these passages?</a:t>
            </a:r>
          </a:p>
          <a:p>
            <a:pPr>
              <a:lnSpc>
                <a:spcPct val="170000"/>
              </a:lnSpc>
            </a:pPr>
            <a:r>
              <a:rPr lang="en-AU" dirty="0"/>
              <a:t>What does it say about God’s reason or purpose for his actions?</a:t>
            </a:r>
          </a:p>
          <a:p>
            <a:pPr>
              <a:lnSpc>
                <a:spcPct val="170000"/>
              </a:lnSpc>
            </a:pPr>
            <a:r>
              <a:rPr lang="en-AU" dirty="0"/>
              <a:t>How does the refrain in Ezekiel relate to Exodus 6:6-9 and 7:4-5?</a:t>
            </a:r>
          </a:p>
          <a:p>
            <a:pPr>
              <a:lnSpc>
                <a:spcPct val="170000"/>
              </a:lnSpc>
            </a:pPr>
            <a:r>
              <a:rPr lang="en-AU" dirty="0"/>
              <a:t>Does this refrain transform Ezekiel’s prophecies from being merely announcements of what God will do into announcements of God’s self-revelation?</a:t>
            </a:r>
          </a:p>
        </p:txBody>
      </p:sp>
    </p:spTree>
    <p:extLst>
      <p:ext uri="{BB962C8B-B14F-4D97-AF65-F5344CB8AC3E}">
        <p14:creationId xmlns:p14="http://schemas.microsoft.com/office/powerpoint/2010/main" val="108161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6C0CE-E9A1-4B13-EFFA-126B5FFB22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7C8691-BB5E-B10F-5F64-5C69A0F3F454}"/>
              </a:ext>
            </a:extLst>
          </p:cNvPr>
          <p:cNvSpPr>
            <a:spLocks noGrp="1"/>
          </p:cNvSpPr>
          <p:nvPr>
            <p:ph type="title"/>
          </p:nvPr>
        </p:nvSpPr>
        <p:spPr/>
        <p:txBody>
          <a:bodyPr/>
          <a:lstStyle/>
          <a:p>
            <a:r>
              <a:rPr lang="en-AU" dirty="0"/>
              <a:t>Study 7 – Ezekiel	</a:t>
            </a:r>
          </a:p>
        </p:txBody>
      </p:sp>
      <p:sp>
        <p:nvSpPr>
          <p:cNvPr id="3" name="Content Placeholder 2">
            <a:extLst>
              <a:ext uri="{FF2B5EF4-FFF2-40B4-BE49-F238E27FC236}">
                <a16:creationId xmlns:a16="http://schemas.microsoft.com/office/drawing/2014/main" id="{58D46F74-97EE-9409-FD27-0105AA245026}"/>
              </a:ext>
            </a:extLst>
          </p:cNvPr>
          <p:cNvSpPr>
            <a:spLocks noGrp="1"/>
          </p:cNvSpPr>
          <p:nvPr>
            <p:ph idx="1"/>
          </p:nvPr>
        </p:nvSpPr>
        <p:spPr>
          <a:xfrm>
            <a:off x="1103312" y="1403798"/>
            <a:ext cx="8946541" cy="4844602"/>
          </a:xfrm>
        </p:spPr>
        <p:txBody>
          <a:bodyPr>
            <a:normAutofit/>
          </a:bodyPr>
          <a:lstStyle/>
          <a:p>
            <a:pPr marL="0" indent="0">
              <a:buNone/>
            </a:pPr>
            <a:r>
              <a:rPr lang="en-AU" sz="2800" b="1" dirty="0"/>
              <a:t>Some major Themes in Ezekiel</a:t>
            </a:r>
          </a:p>
          <a:p>
            <a:pPr marL="0" indent="0">
              <a:buNone/>
            </a:pPr>
            <a:r>
              <a:rPr lang="en-AU" sz="2800" i="1" dirty="0"/>
              <a:t>The name of God revealed in judgment and salvation</a:t>
            </a:r>
          </a:p>
          <a:p>
            <a:r>
              <a:rPr lang="en-AU" sz="2800" dirty="0"/>
              <a:t> The Lord reveals himself in both judgement and in salvation</a:t>
            </a:r>
          </a:p>
          <a:p>
            <a:pPr marL="742950" lvl="1" indent="-285750">
              <a:buFont typeface="Courier New" panose="02070309020205020404" pitchFamily="49" charset="0"/>
              <a:buChar char="o"/>
            </a:pPr>
            <a:r>
              <a:rPr lang="en-AU" sz="2400" dirty="0"/>
              <a:t>See the previous examples in the exercise</a:t>
            </a:r>
          </a:p>
          <a:p>
            <a:pPr marL="742950" lvl="1" indent="-285750">
              <a:buFont typeface="Courier New" panose="02070309020205020404" pitchFamily="49" charset="0"/>
              <a:buChar char="o"/>
            </a:pPr>
            <a:r>
              <a:rPr lang="en-AU" sz="2400" dirty="0"/>
              <a:t>The name of the Lord has been profaned through Israel’s rebellion against the covenant</a:t>
            </a:r>
          </a:p>
        </p:txBody>
      </p:sp>
    </p:spTree>
    <p:extLst>
      <p:ext uri="{BB962C8B-B14F-4D97-AF65-F5344CB8AC3E}">
        <p14:creationId xmlns:p14="http://schemas.microsoft.com/office/powerpoint/2010/main" val="22112714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6C0CE-E9A1-4B13-EFFA-126B5FFB22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7C8691-BB5E-B10F-5F64-5C69A0F3F454}"/>
              </a:ext>
            </a:extLst>
          </p:cNvPr>
          <p:cNvSpPr>
            <a:spLocks noGrp="1"/>
          </p:cNvSpPr>
          <p:nvPr>
            <p:ph type="title"/>
          </p:nvPr>
        </p:nvSpPr>
        <p:spPr/>
        <p:txBody>
          <a:bodyPr/>
          <a:lstStyle/>
          <a:p>
            <a:r>
              <a:rPr lang="en-AU" dirty="0"/>
              <a:t>Study 7 – Ezekiel	</a:t>
            </a:r>
          </a:p>
        </p:txBody>
      </p:sp>
      <p:sp>
        <p:nvSpPr>
          <p:cNvPr id="3" name="Content Placeholder 2">
            <a:extLst>
              <a:ext uri="{FF2B5EF4-FFF2-40B4-BE49-F238E27FC236}">
                <a16:creationId xmlns:a16="http://schemas.microsoft.com/office/drawing/2014/main" id="{58D46F74-97EE-9409-FD27-0105AA245026}"/>
              </a:ext>
            </a:extLst>
          </p:cNvPr>
          <p:cNvSpPr>
            <a:spLocks noGrp="1"/>
          </p:cNvSpPr>
          <p:nvPr>
            <p:ph idx="1"/>
          </p:nvPr>
        </p:nvSpPr>
        <p:spPr>
          <a:xfrm>
            <a:off x="1103312" y="1403798"/>
            <a:ext cx="8946541" cy="4844602"/>
          </a:xfrm>
        </p:spPr>
        <p:txBody>
          <a:bodyPr>
            <a:normAutofit fontScale="92500" lnSpcReduction="10000"/>
          </a:bodyPr>
          <a:lstStyle/>
          <a:p>
            <a:pPr marL="0" indent="0">
              <a:buNone/>
            </a:pPr>
            <a:r>
              <a:rPr lang="en-AU" sz="2800" b="1" dirty="0"/>
              <a:t>Some major Themes in Ezekiel</a:t>
            </a:r>
          </a:p>
          <a:p>
            <a:pPr marL="0" indent="0">
              <a:buNone/>
            </a:pPr>
            <a:endParaRPr lang="en-AU" sz="2800" i="1" dirty="0"/>
          </a:p>
          <a:p>
            <a:pPr marL="0" indent="0">
              <a:buNone/>
            </a:pPr>
            <a:r>
              <a:rPr lang="en-AU" sz="2800" i="1" dirty="0"/>
              <a:t>The covenant</a:t>
            </a:r>
          </a:p>
          <a:p>
            <a:r>
              <a:rPr lang="en-AU" sz="2800" dirty="0"/>
              <a:t>It’s not surprising to see the covenant featured in Ezekiel’s writings</a:t>
            </a:r>
          </a:p>
          <a:p>
            <a:r>
              <a:rPr lang="en-AU" sz="2800" dirty="0"/>
              <a:t>God recalls his covenant with Israel when he brought them out of Israel</a:t>
            </a:r>
          </a:p>
          <a:p>
            <a:r>
              <a:rPr lang="en-AU" sz="2600" dirty="0"/>
              <a:t>The restoration oracles also speak in terms of the covenant</a:t>
            </a:r>
          </a:p>
          <a:p>
            <a:r>
              <a:rPr lang="en-AU" sz="2600" dirty="0"/>
              <a:t>The covenant language is even modified to embrace the Davidic covenant</a:t>
            </a:r>
          </a:p>
          <a:p>
            <a:endParaRPr lang="en-AU" sz="2800" dirty="0"/>
          </a:p>
        </p:txBody>
      </p:sp>
    </p:spTree>
    <p:extLst>
      <p:ext uri="{BB962C8B-B14F-4D97-AF65-F5344CB8AC3E}">
        <p14:creationId xmlns:p14="http://schemas.microsoft.com/office/powerpoint/2010/main" val="824211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6C0CE-E9A1-4B13-EFFA-126B5FFB22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7C8691-BB5E-B10F-5F64-5C69A0F3F454}"/>
              </a:ext>
            </a:extLst>
          </p:cNvPr>
          <p:cNvSpPr>
            <a:spLocks noGrp="1"/>
          </p:cNvSpPr>
          <p:nvPr>
            <p:ph type="title"/>
          </p:nvPr>
        </p:nvSpPr>
        <p:spPr/>
        <p:txBody>
          <a:bodyPr/>
          <a:lstStyle/>
          <a:p>
            <a:r>
              <a:rPr lang="en-AU" dirty="0"/>
              <a:t>Study 7 – Ezekiel	</a:t>
            </a:r>
          </a:p>
        </p:txBody>
      </p:sp>
      <p:sp>
        <p:nvSpPr>
          <p:cNvPr id="3" name="Content Placeholder 2">
            <a:extLst>
              <a:ext uri="{FF2B5EF4-FFF2-40B4-BE49-F238E27FC236}">
                <a16:creationId xmlns:a16="http://schemas.microsoft.com/office/drawing/2014/main" id="{58D46F74-97EE-9409-FD27-0105AA245026}"/>
              </a:ext>
            </a:extLst>
          </p:cNvPr>
          <p:cNvSpPr>
            <a:spLocks noGrp="1"/>
          </p:cNvSpPr>
          <p:nvPr>
            <p:ph idx="1"/>
          </p:nvPr>
        </p:nvSpPr>
        <p:spPr>
          <a:xfrm>
            <a:off x="1103312" y="1403798"/>
            <a:ext cx="8946541" cy="4844602"/>
          </a:xfrm>
        </p:spPr>
        <p:txBody>
          <a:bodyPr>
            <a:normAutofit/>
          </a:bodyPr>
          <a:lstStyle/>
          <a:p>
            <a:pPr marL="0" indent="0">
              <a:buNone/>
            </a:pPr>
            <a:r>
              <a:rPr lang="en-AU" sz="2800" b="1" dirty="0"/>
              <a:t>Some major Themes in Ezekiel</a:t>
            </a:r>
          </a:p>
          <a:p>
            <a:pPr marL="0" indent="0">
              <a:buNone/>
            </a:pPr>
            <a:endParaRPr lang="en-AU" sz="2800" i="1" dirty="0"/>
          </a:p>
          <a:p>
            <a:pPr marL="0" indent="0">
              <a:buNone/>
            </a:pPr>
            <a:r>
              <a:rPr lang="en-AU" sz="2800" i="1" dirty="0"/>
              <a:t>The temple.</a:t>
            </a:r>
          </a:p>
          <a:p>
            <a:r>
              <a:rPr lang="en-AU" sz="2800" dirty="0"/>
              <a:t>The temple forms the heart of Ezekiel’s prophecy</a:t>
            </a:r>
          </a:p>
          <a:p>
            <a:pPr lvl="1"/>
            <a:r>
              <a:rPr lang="en-AU" sz="2400" dirty="0"/>
              <a:t>The glory of the Lord departs the temple</a:t>
            </a:r>
          </a:p>
          <a:p>
            <a:pPr lvl="1"/>
            <a:r>
              <a:rPr lang="en-AU" sz="2400" dirty="0"/>
              <a:t>And returns later to the renewed temple</a:t>
            </a:r>
          </a:p>
          <a:p>
            <a:pPr lvl="1"/>
            <a:endParaRPr lang="en-AU" sz="2400" dirty="0"/>
          </a:p>
          <a:p>
            <a:endParaRPr lang="en-AU" sz="2800" dirty="0"/>
          </a:p>
        </p:txBody>
      </p:sp>
    </p:spTree>
    <p:extLst>
      <p:ext uri="{BB962C8B-B14F-4D97-AF65-F5344CB8AC3E}">
        <p14:creationId xmlns:p14="http://schemas.microsoft.com/office/powerpoint/2010/main" val="2408298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6C0CE-E9A1-4B13-EFFA-126B5FFB22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7C8691-BB5E-B10F-5F64-5C69A0F3F454}"/>
              </a:ext>
            </a:extLst>
          </p:cNvPr>
          <p:cNvSpPr>
            <a:spLocks noGrp="1"/>
          </p:cNvSpPr>
          <p:nvPr>
            <p:ph type="title"/>
          </p:nvPr>
        </p:nvSpPr>
        <p:spPr/>
        <p:txBody>
          <a:bodyPr/>
          <a:lstStyle/>
          <a:p>
            <a:r>
              <a:rPr lang="en-AU" dirty="0"/>
              <a:t>Study 7 – Ezekiel	</a:t>
            </a:r>
          </a:p>
        </p:txBody>
      </p:sp>
      <p:sp>
        <p:nvSpPr>
          <p:cNvPr id="3" name="Content Placeholder 2">
            <a:extLst>
              <a:ext uri="{FF2B5EF4-FFF2-40B4-BE49-F238E27FC236}">
                <a16:creationId xmlns:a16="http://schemas.microsoft.com/office/drawing/2014/main" id="{58D46F74-97EE-9409-FD27-0105AA245026}"/>
              </a:ext>
            </a:extLst>
          </p:cNvPr>
          <p:cNvSpPr>
            <a:spLocks noGrp="1"/>
          </p:cNvSpPr>
          <p:nvPr>
            <p:ph idx="1"/>
          </p:nvPr>
        </p:nvSpPr>
        <p:spPr>
          <a:xfrm>
            <a:off x="1103312" y="1403798"/>
            <a:ext cx="8946541" cy="4844602"/>
          </a:xfrm>
        </p:spPr>
        <p:txBody>
          <a:bodyPr>
            <a:normAutofit/>
          </a:bodyPr>
          <a:lstStyle/>
          <a:p>
            <a:pPr marL="0" indent="0">
              <a:buNone/>
            </a:pPr>
            <a:r>
              <a:rPr lang="en-AU" sz="2800" b="1" dirty="0"/>
              <a:t>Ezekiel’s Eschatology</a:t>
            </a:r>
          </a:p>
          <a:p>
            <a:pPr marL="0" indent="0">
              <a:buNone/>
            </a:pPr>
            <a:r>
              <a:rPr lang="en-AU" sz="2800" i="1" dirty="0"/>
              <a:t>Judgement</a:t>
            </a:r>
          </a:p>
          <a:p>
            <a:r>
              <a:rPr lang="en-AU" sz="2800" dirty="0"/>
              <a:t>Judgment is focused on God’s absence and restoration on his presence.</a:t>
            </a:r>
          </a:p>
          <a:p>
            <a:pPr marL="0" indent="0">
              <a:buNone/>
            </a:pPr>
            <a:r>
              <a:rPr lang="en-AU" sz="2800" i="1" dirty="0"/>
              <a:t>Individual responsibility</a:t>
            </a:r>
          </a:p>
          <a:p>
            <a:r>
              <a:rPr lang="en-AU" sz="2800" dirty="0"/>
              <a:t>Israel had a collective responsibility to keep the covenant</a:t>
            </a:r>
          </a:p>
          <a:p>
            <a:pPr lvl="1"/>
            <a:r>
              <a:rPr lang="en-AU" sz="2400" dirty="0"/>
              <a:t>But both Jeremiah and Ezekiel qualify this as they quote the following proverb</a:t>
            </a:r>
          </a:p>
          <a:p>
            <a:pPr lvl="1"/>
            <a:endParaRPr lang="en-AU" sz="2400" dirty="0"/>
          </a:p>
          <a:p>
            <a:endParaRPr lang="en-AU" sz="2800" dirty="0"/>
          </a:p>
        </p:txBody>
      </p:sp>
    </p:spTree>
    <p:extLst>
      <p:ext uri="{BB962C8B-B14F-4D97-AF65-F5344CB8AC3E}">
        <p14:creationId xmlns:p14="http://schemas.microsoft.com/office/powerpoint/2010/main" val="14092177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6C0CE-E9A1-4B13-EFFA-126B5FFB22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7C8691-BB5E-B10F-5F64-5C69A0F3F454}"/>
              </a:ext>
            </a:extLst>
          </p:cNvPr>
          <p:cNvSpPr>
            <a:spLocks noGrp="1"/>
          </p:cNvSpPr>
          <p:nvPr>
            <p:ph type="title"/>
          </p:nvPr>
        </p:nvSpPr>
        <p:spPr/>
        <p:txBody>
          <a:bodyPr/>
          <a:lstStyle/>
          <a:p>
            <a:r>
              <a:rPr lang="en-AU" dirty="0"/>
              <a:t>Study 7 – Ezekiel	</a:t>
            </a:r>
          </a:p>
        </p:txBody>
      </p:sp>
      <p:sp>
        <p:nvSpPr>
          <p:cNvPr id="3" name="Content Placeholder 2">
            <a:extLst>
              <a:ext uri="{FF2B5EF4-FFF2-40B4-BE49-F238E27FC236}">
                <a16:creationId xmlns:a16="http://schemas.microsoft.com/office/drawing/2014/main" id="{58D46F74-97EE-9409-FD27-0105AA245026}"/>
              </a:ext>
            </a:extLst>
          </p:cNvPr>
          <p:cNvSpPr>
            <a:spLocks noGrp="1"/>
          </p:cNvSpPr>
          <p:nvPr>
            <p:ph idx="1"/>
          </p:nvPr>
        </p:nvSpPr>
        <p:spPr>
          <a:xfrm>
            <a:off x="1103312" y="1403798"/>
            <a:ext cx="8946541" cy="4844602"/>
          </a:xfrm>
        </p:spPr>
        <p:txBody>
          <a:bodyPr>
            <a:normAutofit/>
          </a:bodyPr>
          <a:lstStyle/>
          <a:p>
            <a:pPr marL="0" indent="0">
              <a:buNone/>
            </a:pPr>
            <a:r>
              <a:rPr lang="en-AU" sz="2800" b="1" dirty="0"/>
              <a:t>Ezekiel’s Eschatology</a:t>
            </a:r>
          </a:p>
          <a:p>
            <a:pPr marL="0" indent="0">
              <a:buNone/>
            </a:pPr>
            <a:endParaRPr lang="en-AU" sz="2800" i="1" dirty="0"/>
          </a:p>
          <a:p>
            <a:pPr marL="0" indent="0">
              <a:buNone/>
            </a:pPr>
            <a:r>
              <a:rPr lang="en-AU" sz="2800" i="1" dirty="0"/>
              <a:t>Group focus</a:t>
            </a:r>
          </a:p>
          <a:p>
            <a:r>
              <a:rPr lang="en-AU" sz="2800" dirty="0"/>
              <a:t>Notwithstanding this – there is a group (exiles) and national focus (both in terms of Israel and the nations).</a:t>
            </a:r>
          </a:p>
          <a:p>
            <a:pPr lvl="1"/>
            <a:r>
              <a:rPr lang="en-AU" sz="2400" dirty="0"/>
              <a:t>Seen expressed against the shepherd and the rulers</a:t>
            </a:r>
          </a:p>
          <a:p>
            <a:pPr marL="0" indent="0">
              <a:buNone/>
            </a:pPr>
            <a:endParaRPr lang="en-AU" sz="2400" dirty="0"/>
          </a:p>
          <a:p>
            <a:endParaRPr lang="en-AU" sz="2800" dirty="0"/>
          </a:p>
        </p:txBody>
      </p:sp>
    </p:spTree>
    <p:extLst>
      <p:ext uri="{BB962C8B-B14F-4D97-AF65-F5344CB8AC3E}">
        <p14:creationId xmlns:p14="http://schemas.microsoft.com/office/powerpoint/2010/main" val="8444832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6C0CE-E9A1-4B13-EFFA-126B5FFB22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7C8691-BB5E-B10F-5F64-5C69A0F3F454}"/>
              </a:ext>
            </a:extLst>
          </p:cNvPr>
          <p:cNvSpPr>
            <a:spLocks noGrp="1"/>
          </p:cNvSpPr>
          <p:nvPr>
            <p:ph type="title"/>
          </p:nvPr>
        </p:nvSpPr>
        <p:spPr/>
        <p:txBody>
          <a:bodyPr/>
          <a:lstStyle/>
          <a:p>
            <a:r>
              <a:rPr lang="en-AU" dirty="0"/>
              <a:t>Study 7 – Ezekiel	</a:t>
            </a:r>
          </a:p>
        </p:txBody>
      </p:sp>
      <p:sp>
        <p:nvSpPr>
          <p:cNvPr id="3" name="Content Placeholder 2">
            <a:extLst>
              <a:ext uri="{FF2B5EF4-FFF2-40B4-BE49-F238E27FC236}">
                <a16:creationId xmlns:a16="http://schemas.microsoft.com/office/drawing/2014/main" id="{58D46F74-97EE-9409-FD27-0105AA245026}"/>
              </a:ext>
            </a:extLst>
          </p:cNvPr>
          <p:cNvSpPr>
            <a:spLocks noGrp="1"/>
          </p:cNvSpPr>
          <p:nvPr>
            <p:ph idx="1"/>
          </p:nvPr>
        </p:nvSpPr>
        <p:spPr>
          <a:xfrm>
            <a:off x="1103312" y="1403798"/>
            <a:ext cx="8946541" cy="4844602"/>
          </a:xfrm>
        </p:spPr>
        <p:txBody>
          <a:bodyPr>
            <a:normAutofit/>
          </a:bodyPr>
          <a:lstStyle/>
          <a:p>
            <a:pPr marL="0" indent="0">
              <a:buNone/>
            </a:pPr>
            <a:r>
              <a:rPr lang="en-AU" sz="2800" b="1" dirty="0"/>
              <a:t>Ezekiel’s Eschatology</a:t>
            </a:r>
          </a:p>
          <a:p>
            <a:pPr marL="0" indent="0">
              <a:buNone/>
            </a:pPr>
            <a:endParaRPr lang="en-AU" sz="2800" i="1" dirty="0"/>
          </a:p>
          <a:p>
            <a:pPr marL="0" indent="0">
              <a:buNone/>
            </a:pPr>
            <a:r>
              <a:rPr lang="en-AU" sz="2800" i="1" dirty="0"/>
              <a:t>Spiritual renewal</a:t>
            </a:r>
          </a:p>
          <a:p>
            <a:r>
              <a:rPr lang="en-AU" sz="2800" dirty="0"/>
              <a:t>Just as exile was due to the sin and covenant breaking of Israel</a:t>
            </a:r>
          </a:p>
          <a:p>
            <a:pPr lvl="1"/>
            <a:r>
              <a:rPr lang="en-AU" sz="2400" dirty="0"/>
              <a:t>Returning to the land has to be more than simply coming back</a:t>
            </a:r>
          </a:p>
          <a:p>
            <a:pPr lvl="1"/>
            <a:r>
              <a:rPr lang="en-AU" sz="2400" dirty="0"/>
              <a:t>It has to involve renewal</a:t>
            </a:r>
          </a:p>
          <a:p>
            <a:endParaRPr lang="en-AU" sz="2800" dirty="0"/>
          </a:p>
        </p:txBody>
      </p:sp>
    </p:spTree>
    <p:extLst>
      <p:ext uri="{BB962C8B-B14F-4D97-AF65-F5344CB8AC3E}">
        <p14:creationId xmlns:p14="http://schemas.microsoft.com/office/powerpoint/2010/main" val="37472501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6C0CE-E9A1-4B13-EFFA-126B5FFB22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7C8691-BB5E-B10F-5F64-5C69A0F3F454}"/>
              </a:ext>
            </a:extLst>
          </p:cNvPr>
          <p:cNvSpPr>
            <a:spLocks noGrp="1"/>
          </p:cNvSpPr>
          <p:nvPr>
            <p:ph type="title"/>
          </p:nvPr>
        </p:nvSpPr>
        <p:spPr/>
        <p:txBody>
          <a:bodyPr/>
          <a:lstStyle/>
          <a:p>
            <a:r>
              <a:rPr lang="en-AU" dirty="0"/>
              <a:t>Study 7 – Ezekiel	</a:t>
            </a:r>
          </a:p>
        </p:txBody>
      </p:sp>
      <p:sp>
        <p:nvSpPr>
          <p:cNvPr id="3" name="Content Placeholder 2">
            <a:extLst>
              <a:ext uri="{FF2B5EF4-FFF2-40B4-BE49-F238E27FC236}">
                <a16:creationId xmlns:a16="http://schemas.microsoft.com/office/drawing/2014/main" id="{58D46F74-97EE-9409-FD27-0105AA245026}"/>
              </a:ext>
            </a:extLst>
          </p:cNvPr>
          <p:cNvSpPr>
            <a:spLocks noGrp="1"/>
          </p:cNvSpPr>
          <p:nvPr>
            <p:ph idx="1"/>
          </p:nvPr>
        </p:nvSpPr>
        <p:spPr>
          <a:xfrm>
            <a:off x="1103312" y="1403798"/>
            <a:ext cx="8946541" cy="4844602"/>
          </a:xfrm>
        </p:spPr>
        <p:txBody>
          <a:bodyPr>
            <a:normAutofit/>
          </a:bodyPr>
          <a:lstStyle/>
          <a:p>
            <a:pPr marL="0" indent="0">
              <a:buNone/>
            </a:pPr>
            <a:r>
              <a:rPr lang="en-AU" sz="2800" b="1" dirty="0"/>
              <a:t>Ezekiel’s Eschatology</a:t>
            </a:r>
          </a:p>
          <a:p>
            <a:pPr marL="0" indent="0">
              <a:buNone/>
            </a:pPr>
            <a:endParaRPr lang="en-AU" sz="2800" i="1" dirty="0"/>
          </a:p>
          <a:p>
            <a:pPr marL="0" indent="0">
              <a:buNone/>
            </a:pPr>
            <a:r>
              <a:rPr lang="en-AU" i="1" dirty="0"/>
              <a:t>Spiritual warfare</a:t>
            </a:r>
          </a:p>
          <a:p>
            <a:pPr marL="342900" lvl="0" indent="-342900">
              <a:buFont typeface="Symbol" panose="05050102010706020507" pitchFamily="18" charset="2"/>
              <a:buChar char=""/>
            </a:pPr>
            <a:r>
              <a:rPr lang="en-AU" dirty="0"/>
              <a:t>Political and spiritual powers will oppose the coming of God’s reign on earth with all their might.</a:t>
            </a:r>
          </a:p>
          <a:p>
            <a:pPr marL="742950" lvl="1" indent="-285750">
              <a:buFont typeface="Courier New" panose="02070309020205020404" pitchFamily="49" charset="0"/>
              <a:buChar char="o"/>
            </a:pPr>
            <a:r>
              <a:rPr lang="en-AU" dirty="0"/>
              <a:t>See Ch 38-39 and the battles described against Gog.</a:t>
            </a:r>
          </a:p>
          <a:p>
            <a:pPr marL="742950" lvl="1" indent="-285750">
              <a:buFont typeface="Courier New" panose="02070309020205020404" pitchFamily="49" charset="0"/>
              <a:buChar char="o"/>
            </a:pPr>
            <a:r>
              <a:rPr lang="en-US" dirty="0"/>
              <a:t>Are Gog and his nations symbolic of the people of the world who are arraigned against the people of God? (See Rev. 20:8 ).</a:t>
            </a:r>
            <a:r>
              <a:rPr lang="en-AU" dirty="0"/>
              <a:t> </a:t>
            </a:r>
          </a:p>
          <a:p>
            <a:pPr marL="742950" lvl="1" indent="-285750">
              <a:buFont typeface="Courier New" panose="02070309020205020404" pitchFamily="49" charset="0"/>
              <a:buChar char="o"/>
            </a:pPr>
            <a:r>
              <a:rPr lang="en-AU" dirty="0"/>
              <a:t>vision of the renewed temple </a:t>
            </a:r>
            <a:r>
              <a:rPr lang="en-AU" dirty="0" err="1"/>
              <a:t>ch</a:t>
            </a:r>
            <a:r>
              <a:rPr lang="en-AU" dirty="0"/>
              <a:t> 40-47 points back to the details of the Tabernacle in Exodus. </a:t>
            </a:r>
          </a:p>
          <a:p>
            <a:pPr marL="742950" lvl="1" indent="-285750">
              <a:buFont typeface="Courier New" panose="02070309020205020404" pitchFamily="49" charset="0"/>
              <a:buChar char="o"/>
            </a:pPr>
            <a:r>
              <a:rPr lang="en-AU" dirty="0"/>
              <a:t>The vision of the new temple points towards a new way to bring together a holy God and a sinful people.</a:t>
            </a:r>
          </a:p>
        </p:txBody>
      </p:sp>
    </p:spTree>
    <p:extLst>
      <p:ext uri="{BB962C8B-B14F-4D97-AF65-F5344CB8AC3E}">
        <p14:creationId xmlns:p14="http://schemas.microsoft.com/office/powerpoint/2010/main" val="23448772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6C0CE-E9A1-4B13-EFFA-126B5FFB22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7C8691-BB5E-B10F-5F64-5C69A0F3F454}"/>
              </a:ext>
            </a:extLst>
          </p:cNvPr>
          <p:cNvSpPr>
            <a:spLocks noGrp="1"/>
          </p:cNvSpPr>
          <p:nvPr>
            <p:ph type="title"/>
          </p:nvPr>
        </p:nvSpPr>
        <p:spPr/>
        <p:txBody>
          <a:bodyPr/>
          <a:lstStyle/>
          <a:p>
            <a:r>
              <a:rPr lang="en-AU" dirty="0"/>
              <a:t>Study 7 – Ezekiel	</a:t>
            </a:r>
          </a:p>
        </p:txBody>
      </p:sp>
      <p:sp>
        <p:nvSpPr>
          <p:cNvPr id="3" name="Content Placeholder 2">
            <a:extLst>
              <a:ext uri="{FF2B5EF4-FFF2-40B4-BE49-F238E27FC236}">
                <a16:creationId xmlns:a16="http://schemas.microsoft.com/office/drawing/2014/main" id="{58D46F74-97EE-9409-FD27-0105AA245026}"/>
              </a:ext>
            </a:extLst>
          </p:cNvPr>
          <p:cNvSpPr>
            <a:spLocks noGrp="1"/>
          </p:cNvSpPr>
          <p:nvPr>
            <p:ph idx="1"/>
          </p:nvPr>
        </p:nvSpPr>
        <p:spPr>
          <a:xfrm>
            <a:off x="1103312" y="1403798"/>
            <a:ext cx="8946541" cy="4844602"/>
          </a:xfrm>
        </p:spPr>
        <p:txBody>
          <a:bodyPr>
            <a:normAutofit lnSpcReduction="10000"/>
          </a:bodyPr>
          <a:lstStyle/>
          <a:p>
            <a:pPr marL="0" indent="0">
              <a:buNone/>
            </a:pPr>
            <a:r>
              <a:rPr lang="en-AU" sz="2400" b="1" dirty="0"/>
              <a:t>Exercise:</a:t>
            </a:r>
          </a:p>
          <a:p>
            <a:pPr marL="0" indent="0">
              <a:buNone/>
            </a:pPr>
            <a:r>
              <a:rPr lang="en-AU" sz="2400" i="1" dirty="0"/>
              <a:t>Read Ezekiel 47: 1-12.</a:t>
            </a:r>
          </a:p>
          <a:p>
            <a:r>
              <a:rPr lang="en-AU" sz="2400" dirty="0"/>
              <a:t>Thinking back to our opening studies on Prophetic Eschatology, answer the following questions.</a:t>
            </a:r>
          </a:p>
          <a:p>
            <a:r>
              <a:rPr lang="en-AU" sz="2400" dirty="0"/>
              <a:t>What is the shadow that informs (and has done so since Ch 40) the prophetic vision of Ezekiel?</a:t>
            </a:r>
          </a:p>
          <a:p>
            <a:pPr marL="0" indent="0">
              <a:buNone/>
            </a:pPr>
            <a:r>
              <a:rPr lang="en-AU" sz="2400" i="1" dirty="0"/>
              <a:t>Read John 4:1-15, Revelation 21:22 - 22:5, John 2:19-22, John 1:14.</a:t>
            </a:r>
          </a:p>
          <a:p>
            <a:r>
              <a:rPr lang="en-AU" sz="2400" dirty="0"/>
              <a:t>How are the themes from Ezekiel taken up in these New Testament passages?</a:t>
            </a:r>
          </a:p>
          <a:p>
            <a:r>
              <a:rPr lang="en-AU" sz="2400" dirty="0"/>
              <a:t>What Old Testament passages or images does Ezekiel’s eschatology develop?</a:t>
            </a:r>
          </a:p>
          <a:p>
            <a:pPr marL="0" indent="0">
              <a:buNone/>
            </a:pPr>
            <a:endParaRPr lang="en-AU" dirty="0"/>
          </a:p>
        </p:txBody>
      </p:sp>
    </p:spTree>
    <p:extLst>
      <p:ext uri="{BB962C8B-B14F-4D97-AF65-F5344CB8AC3E}">
        <p14:creationId xmlns:p14="http://schemas.microsoft.com/office/powerpoint/2010/main" val="42553741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6C0CE-E9A1-4B13-EFFA-126B5FFB22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7C8691-BB5E-B10F-5F64-5C69A0F3F454}"/>
              </a:ext>
            </a:extLst>
          </p:cNvPr>
          <p:cNvSpPr>
            <a:spLocks noGrp="1"/>
          </p:cNvSpPr>
          <p:nvPr>
            <p:ph type="title"/>
          </p:nvPr>
        </p:nvSpPr>
        <p:spPr/>
        <p:txBody>
          <a:bodyPr/>
          <a:lstStyle/>
          <a:p>
            <a:r>
              <a:rPr lang="en-AU" dirty="0"/>
              <a:t>Study 7 – Ezekiel	</a:t>
            </a:r>
          </a:p>
        </p:txBody>
      </p:sp>
      <p:sp>
        <p:nvSpPr>
          <p:cNvPr id="3" name="Content Placeholder 2">
            <a:extLst>
              <a:ext uri="{FF2B5EF4-FFF2-40B4-BE49-F238E27FC236}">
                <a16:creationId xmlns:a16="http://schemas.microsoft.com/office/drawing/2014/main" id="{58D46F74-97EE-9409-FD27-0105AA245026}"/>
              </a:ext>
            </a:extLst>
          </p:cNvPr>
          <p:cNvSpPr>
            <a:spLocks noGrp="1"/>
          </p:cNvSpPr>
          <p:nvPr>
            <p:ph idx="1"/>
          </p:nvPr>
        </p:nvSpPr>
        <p:spPr>
          <a:xfrm>
            <a:off x="1103312" y="1403798"/>
            <a:ext cx="8946541" cy="4844602"/>
          </a:xfrm>
        </p:spPr>
        <p:txBody>
          <a:bodyPr>
            <a:normAutofit/>
          </a:bodyPr>
          <a:lstStyle/>
          <a:p>
            <a:pPr marL="0" indent="0">
              <a:buNone/>
            </a:pPr>
            <a:r>
              <a:rPr lang="en-AU" sz="2800" b="1" dirty="0"/>
              <a:t>Discuss</a:t>
            </a:r>
          </a:p>
          <a:p>
            <a:r>
              <a:rPr lang="en-AU" sz="2800" dirty="0"/>
              <a:t>How would you explain to someone (don’t assume a person of high biblical literacy!) why we do not need a literal temple in Jerusalem to the specification that Ezekiel provides in chapters 40-47?</a:t>
            </a:r>
          </a:p>
          <a:p>
            <a:r>
              <a:rPr lang="en-AU" sz="2800" dirty="0"/>
              <a:t> Also, revisit the opening discussion.  Would you adjust or strengthen your position in any way?</a:t>
            </a:r>
          </a:p>
          <a:p>
            <a:pPr marL="0" indent="0">
              <a:buNone/>
            </a:pPr>
            <a:endParaRPr lang="en-AU" dirty="0"/>
          </a:p>
        </p:txBody>
      </p:sp>
    </p:spTree>
    <p:extLst>
      <p:ext uri="{BB962C8B-B14F-4D97-AF65-F5344CB8AC3E}">
        <p14:creationId xmlns:p14="http://schemas.microsoft.com/office/powerpoint/2010/main" val="40157198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6C0CE-E9A1-4B13-EFFA-126B5FFB22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7C8691-BB5E-B10F-5F64-5C69A0F3F454}"/>
              </a:ext>
            </a:extLst>
          </p:cNvPr>
          <p:cNvSpPr>
            <a:spLocks noGrp="1"/>
          </p:cNvSpPr>
          <p:nvPr>
            <p:ph type="title"/>
          </p:nvPr>
        </p:nvSpPr>
        <p:spPr/>
        <p:txBody>
          <a:bodyPr/>
          <a:lstStyle/>
          <a:p>
            <a:r>
              <a:rPr lang="en-AU" dirty="0"/>
              <a:t>Study 7 – Ezekiel	</a:t>
            </a:r>
          </a:p>
        </p:txBody>
      </p:sp>
      <p:sp>
        <p:nvSpPr>
          <p:cNvPr id="3" name="Content Placeholder 2">
            <a:extLst>
              <a:ext uri="{FF2B5EF4-FFF2-40B4-BE49-F238E27FC236}">
                <a16:creationId xmlns:a16="http://schemas.microsoft.com/office/drawing/2014/main" id="{58D46F74-97EE-9409-FD27-0105AA245026}"/>
              </a:ext>
            </a:extLst>
          </p:cNvPr>
          <p:cNvSpPr>
            <a:spLocks noGrp="1"/>
          </p:cNvSpPr>
          <p:nvPr>
            <p:ph idx="1"/>
          </p:nvPr>
        </p:nvSpPr>
        <p:spPr>
          <a:xfrm>
            <a:off x="1103312" y="2240924"/>
            <a:ext cx="8946541" cy="4007476"/>
          </a:xfrm>
        </p:spPr>
        <p:txBody>
          <a:bodyPr>
            <a:normAutofit/>
          </a:bodyPr>
          <a:lstStyle/>
          <a:p>
            <a:r>
              <a:rPr lang="en-AU" sz="2800" b="1" dirty="0"/>
              <a:t>Homework</a:t>
            </a:r>
            <a:r>
              <a:rPr lang="en-AU" sz="2800" dirty="0"/>
              <a:t>:  </a:t>
            </a:r>
            <a:r>
              <a:rPr lang="en-AU" sz="2800"/>
              <a:t>Read the OT3 </a:t>
            </a:r>
            <a:r>
              <a:rPr lang="en-AU" sz="2800" dirty="0"/>
              <a:t>notes for study 7.</a:t>
            </a:r>
          </a:p>
          <a:p>
            <a:pPr marL="0" indent="0">
              <a:buNone/>
            </a:pPr>
            <a:endParaRPr lang="en-AU" sz="2800" dirty="0"/>
          </a:p>
          <a:p>
            <a:r>
              <a:rPr lang="en-AU" sz="2800" b="1" dirty="0"/>
              <a:t>For the next meeting</a:t>
            </a:r>
            <a:r>
              <a:rPr lang="en-AU" sz="2800" dirty="0"/>
              <a:t>:  Read through Hosea, Joel, Amos, Obadiah, and Jonah.</a:t>
            </a:r>
          </a:p>
          <a:p>
            <a:pPr marL="0" indent="0">
              <a:buNone/>
            </a:pPr>
            <a:endParaRPr lang="en-AU" dirty="0"/>
          </a:p>
        </p:txBody>
      </p:sp>
    </p:spTree>
    <p:extLst>
      <p:ext uri="{BB962C8B-B14F-4D97-AF65-F5344CB8AC3E}">
        <p14:creationId xmlns:p14="http://schemas.microsoft.com/office/powerpoint/2010/main" val="3711420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22B0F-1451-046C-C260-986C7A845021}"/>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8F831EDF-475F-5CC4-B35D-2AA6FCD36F6C}"/>
              </a:ext>
            </a:extLst>
          </p:cNvPr>
          <p:cNvSpPr>
            <a:spLocks noGrp="1"/>
          </p:cNvSpPr>
          <p:nvPr>
            <p:ph idx="1"/>
          </p:nvPr>
        </p:nvSpPr>
        <p:spPr/>
        <p:txBody>
          <a:bodyPr/>
          <a:lstStyle/>
          <a:p>
            <a:endParaRPr lang="en-AU"/>
          </a:p>
        </p:txBody>
      </p:sp>
    </p:spTree>
    <p:extLst>
      <p:ext uri="{BB962C8B-B14F-4D97-AF65-F5344CB8AC3E}">
        <p14:creationId xmlns:p14="http://schemas.microsoft.com/office/powerpoint/2010/main" val="22757681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docProps/app.xml><?xml version="1.0" encoding="utf-8"?>
<Properties xmlns="http://schemas.openxmlformats.org/officeDocument/2006/extended-properties" xmlns:vt="http://schemas.openxmlformats.org/officeDocument/2006/docPropsVTypes">
  <Template>Ion</Template>
  <TotalTime>130</TotalTime>
  <Words>750</Words>
  <Application>Microsoft Office PowerPoint</Application>
  <PresentationFormat>Widescreen</PresentationFormat>
  <Paragraphs>91</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Calibri</vt:lpstr>
      <vt:lpstr>Century Gothic</vt:lpstr>
      <vt:lpstr>Courier New</vt:lpstr>
      <vt:lpstr>Symbol</vt:lpstr>
      <vt:lpstr>Wingdings 3</vt:lpstr>
      <vt:lpstr>Ion</vt:lpstr>
      <vt:lpstr>PowerPoint Presentation</vt:lpstr>
      <vt:lpstr>Study 7 – Ezekiel </vt:lpstr>
      <vt:lpstr>Study 7 – Ezekiel </vt:lpstr>
      <vt:lpstr>Study 7 – Ezekiel </vt:lpstr>
      <vt:lpstr>Study 7 – Ezekiel </vt:lpstr>
      <vt:lpstr>Study 7 – Ezekiel </vt:lpstr>
      <vt:lpstr>Study 7 – Ezekiel </vt:lpstr>
      <vt:lpstr>Study 7 – Ezekiel </vt:lpstr>
      <vt:lpstr>Study 7 – Ezekiel </vt:lpstr>
      <vt:lpstr>Study 7 – Ezekiel </vt:lpstr>
      <vt:lpstr>Study 7 – Ezekiel </vt:lpstr>
      <vt:lpstr>Study 7 – Ezekiel </vt:lpstr>
      <vt:lpstr>Study 7 – Ezekiel </vt:lpstr>
      <vt:lpstr>Study 7 – Ezekiel </vt:lpstr>
      <vt:lpstr>Study 7 – Ezekiel </vt:lpstr>
      <vt:lpstr>Study 7 – Ezekiel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Swan</dc:creator>
  <cp:lastModifiedBy>David Swan</cp:lastModifiedBy>
  <cp:revision>7</cp:revision>
  <dcterms:created xsi:type="dcterms:W3CDTF">2024-03-08T03:26:27Z</dcterms:created>
  <dcterms:modified xsi:type="dcterms:W3CDTF">2024-03-20T23:26:20Z</dcterms:modified>
</cp:coreProperties>
</file>