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73" r:id="rId12"/>
    <p:sldId id="268" r:id="rId13"/>
    <p:sldId id="266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7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61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423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437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796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994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409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039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30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387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000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446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730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0450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6339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1776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8842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491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8B89DA-9662-45B9-98C3-2F0A1E3DFEF1}" type="datetimeFigureOut">
              <a:rPr lang="en-AU" smtClean="0"/>
              <a:t>8/03/2024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72A89-C3CD-4C26-9B9D-6C9BF1318FD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2426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D71E2-7381-52E7-C604-1D198323E9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55B23-207E-1DEE-5F3B-8D6EB953EE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lack background with yellow and blue text&#10;&#10;Description automatically generated">
            <a:extLst>
              <a:ext uri="{FF2B5EF4-FFF2-40B4-BE49-F238E27FC236}">
                <a16:creationId xmlns:a16="http://schemas.microsoft.com/office/drawing/2014/main" id="{DB02BC1E-E0E6-A694-F719-C4C24E9E9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51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B76498-5D5A-9526-5EAA-A57214B69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55481"/>
            <a:ext cx="8761413" cy="898674"/>
          </a:xfrm>
        </p:spPr>
        <p:txBody>
          <a:bodyPr anchor="b">
            <a:normAutofit/>
          </a:bodyPr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422ECB-94B0-F47A-88B7-41FA66E1E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79173"/>
            <a:ext cx="8182191" cy="373068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A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Before we begin:</a:t>
            </a:r>
            <a:r>
              <a:rPr lang="en-AU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</a:p>
          <a:p>
            <a:r>
              <a:rPr lang="en-AU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Does God judge Christians in the same way as he judged Israel in Isaiah’s time?  When we see judgement-like events in our society can we legitimately describe them as God’s judgement on sin?</a:t>
            </a:r>
            <a:endParaRPr lang="en-A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B782E-42BF-9969-3D2E-854CB058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7C2A-B7BF-45B2-DC85-BD8B082F6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Structure</a:t>
            </a:r>
          </a:p>
          <a:p>
            <a:pPr marL="0" indent="0">
              <a:buNone/>
            </a:pPr>
            <a:r>
              <a:rPr lang="en-AU" dirty="0"/>
              <a:t>Do you have a structure for chapters 1-39?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7112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60CD-20FA-34F2-3BE4-569A8AC6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F15A0AE5-47A1-CA6F-502C-A3D563A46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t="30307" r="40819" b="7037"/>
          <a:stretch/>
        </p:blipFill>
        <p:spPr>
          <a:xfrm>
            <a:off x="1141040" y="151597"/>
            <a:ext cx="9404723" cy="6554805"/>
          </a:xfrm>
        </p:spPr>
      </p:pic>
    </p:spTree>
    <p:extLst>
      <p:ext uri="{BB962C8B-B14F-4D97-AF65-F5344CB8AC3E}">
        <p14:creationId xmlns:p14="http://schemas.microsoft.com/office/powerpoint/2010/main" val="346631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69F5-4F77-9826-800C-0E3B534A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</a:t>
            </a:r>
            <a:br>
              <a:rPr lang="en-AU" dirty="0">
                <a:solidFill>
                  <a:schemeClr val="tx1"/>
                </a:solidFill>
              </a:rPr>
            </a:br>
            <a:r>
              <a:rPr lang="en-AU" sz="2400" dirty="0"/>
              <a:t>The overall message of Isaiah summaries in chapters 1-2</a:t>
            </a:r>
            <a:r>
              <a:rPr lang="en-AU" dirty="0">
                <a:solidFill>
                  <a:schemeClr val="tx1"/>
                </a:solidFill>
              </a:rPr>
              <a:t>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EF079-8975-A8D3-A425-778E099D2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1" y="1814794"/>
            <a:ext cx="8946541" cy="1376082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Exercise:  Read together through Isaiah 1-2.  As we read note down where we encounter the themes of Isaiah that we discussed last week.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D5419F-E0E5-F624-4823-3C8B6956AD62}"/>
              </a:ext>
            </a:extLst>
          </p:cNvPr>
          <p:cNvSpPr txBox="1">
            <a:spLocks/>
          </p:cNvSpPr>
          <p:nvPr/>
        </p:nvSpPr>
        <p:spPr>
          <a:xfrm>
            <a:off x="1103312" y="3438526"/>
            <a:ext cx="8946541" cy="3133724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God the Holy One of Israel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Spirit of the Lord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Messiah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Judgment on Israel and Judah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Judgement and salvation for the nations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Day of the Lord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Jerusalem (Zion) 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remnant	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Second Exodus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New Creation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42563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0B0F4-B6DB-1B4A-1911-641F61FB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C3C2C-12D3-A259-9DAF-F3172859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85EA7-5F97-B093-0DF0-3D42627C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dirty="0"/>
              <a:t>Have a go at workshopping a summary statement of Isaiah 1-2.</a:t>
            </a:r>
          </a:p>
        </p:txBody>
      </p:sp>
    </p:spTree>
    <p:extLst>
      <p:ext uri="{BB962C8B-B14F-4D97-AF65-F5344CB8AC3E}">
        <p14:creationId xmlns:p14="http://schemas.microsoft.com/office/powerpoint/2010/main" val="302716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9D013-EC69-DA8C-5116-978CAEE0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CB393-97BE-01EA-4DC3-0766B419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</a:t>
            </a:r>
            <a:br>
              <a:rPr lang="en-AU" dirty="0">
                <a:solidFill>
                  <a:schemeClr val="tx1"/>
                </a:solidFill>
              </a:rPr>
            </a:br>
            <a:r>
              <a:rPr lang="en-A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Isaiah’s call and the message of the Messiah King chapters 6-12</a:t>
            </a:r>
            <a:r>
              <a:rPr lang="en-AU" sz="4800" dirty="0">
                <a:solidFill>
                  <a:schemeClr val="tx1"/>
                </a:solidFill>
              </a:rPr>
              <a:t>	</a:t>
            </a:r>
            <a:endParaRPr lang="en-AU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78148B52-3FCF-08DB-6E06-8E61FBE0F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t="50861" r="72342" b="28225"/>
          <a:stretch/>
        </p:blipFill>
        <p:spPr>
          <a:xfrm>
            <a:off x="764297" y="2053902"/>
            <a:ext cx="8567905" cy="4351380"/>
          </a:xfrm>
        </p:spPr>
      </p:pic>
    </p:spTree>
    <p:extLst>
      <p:ext uri="{BB962C8B-B14F-4D97-AF65-F5344CB8AC3E}">
        <p14:creationId xmlns:p14="http://schemas.microsoft.com/office/powerpoint/2010/main" val="81588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5008B-14D1-4456-A2F5-2B1B3F39A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151C-69C3-E42E-8BA5-F051D81F0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4FF9-41D8-B20C-00B2-22671AAA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A19D57D7-AB81-3145-15AC-C0B7D94C3B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t="71195" r="72347" b="7864"/>
          <a:stretch/>
        </p:blipFill>
        <p:spPr>
          <a:xfrm>
            <a:off x="646111" y="1709210"/>
            <a:ext cx="9087829" cy="468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78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783C2-4BA1-7496-0033-9762BBA0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3447-3CFF-100E-F916-4C5D76BB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0250E-8379-FB00-210A-F0F07635C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55E3A489-BF72-6FB9-CCA7-2EA52C5F21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8" t="35273" r="58174" b="38365"/>
          <a:stretch/>
        </p:blipFill>
        <p:spPr>
          <a:xfrm>
            <a:off x="1779586" y="1243952"/>
            <a:ext cx="4602164" cy="541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5F3A6-DB8A-EC32-FE8E-6ADB3A3CD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7461E-B0A4-B397-EA1D-FDAF10F9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B941-85C9-AA4C-EDF9-0B5086D69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71032813-7887-C989-73FD-E61BFE49DC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7" t="61635" r="44481" b="21066"/>
          <a:stretch/>
        </p:blipFill>
        <p:spPr>
          <a:xfrm>
            <a:off x="400049" y="2052918"/>
            <a:ext cx="8678979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21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AA95D-A557-0A4F-28D5-33D064491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C4FBF-22B2-9598-41C2-AEEBFCD4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2ED4F-D9F6-765B-B983-9387D3329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DDAEEF7C-8F8E-6260-E722-89D8F208C0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4" t="78339" r="42265" b="7478"/>
          <a:stretch/>
        </p:blipFill>
        <p:spPr>
          <a:xfrm>
            <a:off x="561974" y="1786218"/>
            <a:ext cx="9315451" cy="295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3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BDB24-FFB0-EDB2-1BFA-B5B901EE8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446C3-B207-B025-316E-06D718EC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2B11C-3691-6557-C7CF-886F78767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279366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DF6DC-FDCB-2F67-B5EB-8B4E71B1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9EFA-9720-6DAE-EBC6-A658F736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97944-1150-8AA6-8640-C6A6BD6C2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  <p:pic>
        <p:nvPicPr>
          <p:cNvPr id="4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70B1D992-461D-E4F4-707F-13B9112E0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t="30307" r="40819" b="7037"/>
          <a:stretch/>
        </p:blipFill>
        <p:spPr>
          <a:xfrm>
            <a:off x="1141040" y="151597"/>
            <a:ext cx="9404723" cy="655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46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832E0-3FE0-06D7-D099-21D6E3CC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D6B89-1413-1C72-7433-3CBCCA540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71E4D-39DA-4EBC-616F-14C83121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433794"/>
            <a:ext cx="8946541" cy="17380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Exercise: As a group, take turns reading the chapters of Isaiah 36-39 aloud.</a:t>
            </a:r>
          </a:p>
          <a:p>
            <a:pPr marL="0" indent="0">
              <a:buNone/>
            </a:pPr>
            <a:r>
              <a:rPr lang="en-US" sz="2400" dirty="0"/>
              <a:t>As it is read, pause to note down the themes we </a:t>
            </a:r>
            <a:r>
              <a:rPr lang="en-US" sz="2400" dirty="0" err="1"/>
              <a:t>recognise</a:t>
            </a:r>
            <a:r>
              <a:rPr lang="en-US" sz="2400" dirty="0"/>
              <a:t> as we go along.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33C5A-AD55-4483-7A42-3D189CD0CE77}"/>
              </a:ext>
            </a:extLst>
          </p:cNvPr>
          <p:cNvSpPr txBox="1">
            <a:spLocks/>
          </p:cNvSpPr>
          <p:nvPr/>
        </p:nvSpPr>
        <p:spPr>
          <a:xfrm>
            <a:off x="1103312" y="3438526"/>
            <a:ext cx="8946541" cy="3133724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God the Holy One of Israel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Spirit of the Lord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Messiah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Judgment on Israel and Judah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Judgement and salvation for the nations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Day of the Lord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Jerusalem (Zion) 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remnant	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Second Exodus</a:t>
            </a:r>
          </a:p>
          <a:p>
            <a:pPr marL="895350">
              <a:lnSpc>
                <a:spcPct val="120000"/>
              </a:lnSpc>
              <a:spcBef>
                <a:spcPts val="600"/>
              </a:spcBef>
            </a:pPr>
            <a:r>
              <a:rPr lang="en-AU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New Creation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580655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CF37F-C442-F78B-5709-F70869939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DADD7-612C-ADCB-F938-027A0943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F7ADF-E293-CBE7-5D51-29EE447B7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After reading, discuss the following questions:</a:t>
            </a:r>
          </a:p>
          <a:p>
            <a:r>
              <a:rPr lang="en-AU" dirty="0"/>
              <a:t>What do you think is the main concern of Isaiah as we read these chapters?  That is, considering the structure of Isaiah, why do you think they are included here?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  Why do you think Hezekiah responded the way he did in Isaiah 39:8?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 As a reader of Isaiah, what themes and ideas has chapters 1-35 already provided as a way for you to understand these chapters?  What do we understand as the possible future for the people of God?</a:t>
            </a:r>
          </a:p>
        </p:txBody>
      </p:sp>
    </p:spTree>
    <p:extLst>
      <p:ext uri="{BB962C8B-B14F-4D97-AF65-F5344CB8AC3E}">
        <p14:creationId xmlns:p14="http://schemas.microsoft.com/office/powerpoint/2010/main" val="4112892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FBE24-9414-FF0F-8D71-EE816796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3264-31B6-BAB8-0F33-E643FF215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B3985-A82C-D2DA-D8A7-03D35156B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800" dirty="0"/>
              <a:t>Homework – Read the NBD article on Isaiah located in the drive folder “Handouts”</a:t>
            </a:r>
          </a:p>
          <a:p>
            <a:pPr marL="0" indent="0" algn="ctr">
              <a:buNone/>
            </a:pPr>
            <a:endParaRPr lang="en-AU" sz="2800" dirty="0"/>
          </a:p>
          <a:p>
            <a:pPr marL="0" indent="0" algn="ctr">
              <a:buNone/>
            </a:pPr>
            <a:endParaRPr lang="en-AU" sz="2800" dirty="0"/>
          </a:p>
          <a:p>
            <a:pPr marL="0" indent="0" algn="ctr">
              <a:buNone/>
            </a:pPr>
            <a:r>
              <a:rPr lang="en-AU" sz="2800" dirty="0"/>
              <a:t>Next meeting – March 24</a:t>
            </a:r>
            <a:r>
              <a:rPr lang="en-AU" sz="2800" baseline="30000" dirty="0"/>
              <a:t>th</a:t>
            </a:r>
            <a:r>
              <a:rPr lang="en-AU" sz="2800" dirty="0"/>
              <a:t>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8757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6C0CE-E9A1-4B13-EFFA-126B5FFB2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C8691-BB5E-B10F-5F64-5C69A0F3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Study 4 – Isaiah 1-39	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46F74-97EE-9409-FD27-0105AA245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560231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431</Words>
  <Application>Microsoft Office PowerPoint</Application>
  <PresentationFormat>Widescreen</PresentationFormat>
  <Paragraphs>53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Century Gothic</vt:lpstr>
      <vt:lpstr>Wingdings 3</vt:lpstr>
      <vt:lpstr>Ion</vt:lpstr>
      <vt:lpstr>PowerPoint Presentation</vt:lpstr>
      <vt:lpstr>Study 4 – Isaiah 1-39 </vt:lpstr>
      <vt:lpstr>Study 4 – Isaiah 1-39</vt:lpstr>
      <vt:lpstr>PowerPoint Presentation</vt:lpstr>
      <vt:lpstr>Study 4 – Isaiah 1-39 The overall message of Isaiah summaries in chapters 1-2 </vt:lpstr>
      <vt:lpstr>Study 4 – Isaiah 1-39 </vt:lpstr>
      <vt:lpstr>Study 4 – Isaiah 1-39 Isaiah’s call and the message of the Messiah King chapters 6-12 </vt:lpstr>
      <vt:lpstr>Study 4 – Isaiah 1-39 </vt:lpstr>
      <vt:lpstr>Study 4 – Isaiah 1-39 </vt:lpstr>
      <vt:lpstr>Study 4 – Isaiah 1-39 </vt:lpstr>
      <vt:lpstr>Study 4 – Isaiah 1-39 </vt:lpstr>
      <vt:lpstr>Study 4 – Isaiah 1-39 </vt:lpstr>
      <vt:lpstr>Study 4 – Isaiah 1-39 </vt:lpstr>
      <vt:lpstr>Study 4 – Isaiah 1-39 </vt:lpstr>
      <vt:lpstr>Study 4 – Isaiah 1-39 </vt:lpstr>
      <vt:lpstr>Study 4 – Isaiah 1-39 </vt:lpstr>
      <vt:lpstr>Study 4 – Isaiah 1-39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Swan</dc:creator>
  <cp:lastModifiedBy>David Swan</cp:lastModifiedBy>
  <cp:revision>2</cp:revision>
  <dcterms:created xsi:type="dcterms:W3CDTF">2024-03-08T03:26:27Z</dcterms:created>
  <dcterms:modified xsi:type="dcterms:W3CDTF">2024-03-08T04:42:02Z</dcterms:modified>
</cp:coreProperties>
</file>