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56" r:id="rId2"/>
    <p:sldId id="257" r:id="rId3"/>
    <p:sldId id="258" r:id="rId4"/>
    <p:sldId id="259" r:id="rId5"/>
    <p:sldId id="299" r:id="rId6"/>
    <p:sldId id="300" r:id="rId7"/>
    <p:sldId id="301" r:id="rId8"/>
    <p:sldId id="302" r:id="rId9"/>
    <p:sldId id="303" r:id="rId10"/>
    <p:sldId id="304" r:id="rId11"/>
    <p:sldId id="305" r:id="rId12"/>
    <p:sldId id="306" r:id="rId13"/>
    <p:sldId id="307" r:id="rId14"/>
    <p:sldId id="308" r:id="rId15"/>
    <p:sldId id="311" r:id="rId16"/>
    <p:sldId id="309" r:id="rId17"/>
    <p:sldId id="312" r:id="rId18"/>
    <p:sldId id="313" r:id="rId19"/>
    <p:sldId id="314" r:id="rId20"/>
    <p:sldId id="315" r:id="rId21"/>
    <p:sldId id="316" r:id="rId22"/>
    <p:sldId id="317" r:id="rId23"/>
    <p:sldId id="318" r:id="rId24"/>
    <p:sldId id="319" r:id="rId25"/>
    <p:sldId id="320" r:id="rId26"/>
    <p:sldId id="322" r:id="rId27"/>
    <p:sldId id="323" r:id="rId28"/>
    <p:sldId id="324" r:id="rId29"/>
    <p:sldId id="325" r:id="rId30"/>
    <p:sldId id="326" r:id="rId31"/>
    <p:sldId id="327" r:id="rId32"/>
    <p:sldId id="328" r:id="rId33"/>
    <p:sldId id="329" r:id="rId34"/>
    <p:sldId id="330" r:id="rId35"/>
    <p:sldId id="331" r:id="rId36"/>
    <p:sldId id="332" r:id="rId37"/>
    <p:sldId id="333" r:id="rId38"/>
    <p:sldId id="334" r:id="rId39"/>
    <p:sldId id="335" r:id="rId40"/>
    <p:sldId id="336" r:id="rId41"/>
    <p:sldId id="337" r:id="rId42"/>
    <p:sldId id="292" r:id="rId4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941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8CA"/>
          </a:solidFill>
        </a:fill>
      </a:tcStyle>
    </a:wholeTbl>
    <a:band2H>
      <a:tcTxStyle/>
      <a:tcStyle>
        <a:tcBdr/>
        <a:fill>
          <a:solidFill>
            <a:srgbClr val="FFF4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reativecommons.org/licenses/by-nc-nd/3.0/"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s://thetridentinerite.blogspot.com/2020/02/january-27th-st-john-chrysostom.html" TargetMode="External"/><Relationship Id="rId5" Type="http://schemas.openxmlformats.org/officeDocument/2006/relationships/image" Target="../media/image8.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reativecommons.org/licenses/by-sa/3.0/"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christianity.stackexchange.com/questions/54016/did-st-nicholas-punch-arius-at-the-council-of-nicaea" TargetMode="External"/><Relationship Id="rId5" Type="http://schemas.openxmlformats.org/officeDocument/2006/relationships/image" Target="../media/image9.jp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reativecommons.org/licenses/by/3.0/"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s://nearemmaus.wordpress.com/2010/01/03/basil-the-great-on-the-equality-of-the-holy-spirit-with-the-father-and-son/" TargetMode="External"/><Relationship Id="rId5" Type="http://schemas.openxmlformats.org/officeDocument/2006/relationships/image" Target="../media/image10.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reativecommons.org/licenses/by-nc-nd/3.0/"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batboyreads.blogspot.com/2011_03_01_archive.html" TargetMode="External"/><Relationship Id="rId5" Type="http://schemas.openxmlformats.org/officeDocument/2006/relationships/image" Target="../media/image11.jp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reativecommons.org/licenses/by/3.0/"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www.acountrypriest.com/2020/08/28/" TargetMode="External"/><Relationship Id="rId5" Type="http://schemas.openxmlformats.org/officeDocument/2006/relationships/image" Target="../media/image12.jp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hyperlink" Target="http://www.acountrypriest.com/2020/08/28/" TargetMode="External"/><Relationship Id="rId3" Type="http://schemas.openxmlformats.org/officeDocument/2006/relationships/image" Target="../media/image4.png"/><Relationship Id="rId7" Type="http://schemas.openxmlformats.org/officeDocument/2006/relationships/image" Target="../media/image12.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hyperlink" Target="https://creativecommons.org/licenses/by/3.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hyperlink" Target="https://nearemmaus.wordpress.com/2010/01/03/gregory-of-nazianzos-the-patron-saint-of-those-who-do-not-want-to-be-bishops/" TargetMode="External"/><Relationship Id="rId3" Type="http://schemas.openxmlformats.org/officeDocument/2006/relationships/image" Target="../media/image4.png"/><Relationship Id="rId7" Type="http://schemas.openxmlformats.org/officeDocument/2006/relationships/image" Target="../media/image15.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hyperlink" Target="https://creativecommons.org/licenses/by/3.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hyperlink" Target="https://www.ofielcatolico.com.br/2004/09/30-de-setembro-dia-de-sao-jeronimo-dia.html" TargetMode="External"/><Relationship Id="rId3" Type="http://schemas.openxmlformats.org/officeDocument/2006/relationships/image" Target="../media/image4.png"/><Relationship Id="rId7" Type="http://schemas.openxmlformats.org/officeDocument/2006/relationships/image" Target="../media/image16.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hyperlink" Target="https://creativecommons.org/licenses/by-nc-nd/3.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hyperlink" Target="https://growrag.wordpress.com/2021/04/17/there-is-no-calvinism-behind-the-back-of-the-athanasian-reformed/athanasiusblue/" TargetMode="External"/><Relationship Id="rId3" Type="http://schemas.openxmlformats.org/officeDocument/2006/relationships/image" Target="../media/image4.png"/><Relationship Id="rId7" Type="http://schemas.openxmlformats.org/officeDocument/2006/relationships/image" Target="../media/image17.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hyperlink" Target="https://creativecommons.org/licenses/by-nc-nd/3.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hyperlink" Target="https://www.joinmychurch.com/churches/St-Ambrose-Parish-Etobicoke-Ontario-Canada/2746" TargetMode="External"/><Relationship Id="rId3" Type="http://schemas.openxmlformats.org/officeDocument/2006/relationships/image" Target="../media/image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hyperlink" Target="https://commons.wikimedia.org/wiki/File:Quotation_Marks.svg" TargetMode="External"/><Relationship Id="rId5"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hyperlink" Target="https://creativecommons.org/licenses/by-sa/3.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commons.wikimedia.org/wiki/File:Theodosius_I_statue.jpg" TargetMode="External"/><Relationship Id="rId4" Type="http://schemas.openxmlformats.org/officeDocument/2006/relationships/image" Target="../media/image21.jpg"/></Relationships>
</file>

<file path=ppt/slides/_rels/slide31.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orthodoxscouter.blogspot.com/2012/" TargetMode="External"/><Relationship Id="rId4" Type="http://schemas.openxmlformats.org/officeDocument/2006/relationships/image" Target="../media/image22.jpg"/></Relationships>
</file>

<file path=ppt/slides/_rels/slide34.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hyperlink" Target="https://el.wikipedia.org/wiki/%CE%A3%CF%8D%CE%BD%CE%BF%CE%B4%CE%BF%CF%82_%CF%84%CE%BF%CF%85_%CE%A4%CF%81%CE%AD%CE%BD%CF%84%CE%BF" TargetMode="External"/><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1030"/>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95" name="Rectangle 1032"/>
          <p:cNvSpPr/>
          <p:nvPr/>
        </p:nvSpPr>
        <p:spPr>
          <a:xfrm>
            <a:off x="-1" y="889633"/>
            <a:ext cx="722378" cy="5071112"/>
          </a:xfrm>
          <a:prstGeom prst="rect">
            <a:avLst/>
          </a:prstGeom>
          <a:solidFill>
            <a:srgbClr val="4C5254"/>
          </a:solidFill>
          <a:ln w="12700">
            <a:miter lim="400000"/>
          </a:ln>
        </p:spPr>
        <p:txBody>
          <a:bodyPr lIns="45719" rIns="45719" anchor="ctr"/>
          <a:lstStyle/>
          <a:p>
            <a:pPr algn="ctr">
              <a:defRPr>
                <a:solidFill>
                  <a:srgbClr val="FFFFFF"/>
                </a:solidFill>
              </a:defRPr>
            </a:pPr>
            <a:endParaRPr/>
          </a:p>
        </p:txBody>
      </p:sp>
      <p:pic>
        <p:nvPicPr>
          <p:cNvPr id="96" name="Picture 4" descr="Picture 4"/>
          <p:cNvPicPr>
            <a:picLocks noChangeAspect="1"/>
          </p:cNvPicPr>
          <p:nvPr/>
        </p:nvPicPr>
        <p:blipFill>
          <a:blip r:embed="rId2"/>
          <a:stretch>
            <a:fillRect/>
          </a:stretch>
        </p:blipFill>
        <p:spPr>
          <a:xfrm>
            <a:off x="1143850" y="889633"/>
            <a:ext cx="4822028" cy="1482772"/>
          </a:xfrm>
          <a:prstGeom prst="rect">
            <a:avLst/>
          </a:prstGeom>
          <a:ln w="12700">
            <a:miter lim="400000"/>
          </a:ln>
        </p:spPr>
      </p:pic>
      <p:sp>
        <p:nvSpPr>
          <p:cNvPr id="97" name="Straight Connector 1034"/>
          <p:cNvSpPr/>
          <p:nvPr/>
        </p:nvSpPr>
        <p:spPr>
          <a:xfrm flipH="1">
            <a:off x="6126744" y="889633"/>
            <a:ext cx="1" cy="5074921"/>
          </a:xfrm>
          <a:prstGeom prst="line">
            <a:avLst/>
          </a:prstGeom>
          <a:ln w="6350">
            <a:solidFill>
              <a:srgbClr val="262626"/>
            </a:solidFill>
            <a:miter/>
          </a:ln>
        </p:spPr>
        <p:txBody>
          <a:bodyPr lIns="45719" rIns="45719"/>
          <a:lstStyle/>
          <a:p>
            <a:endParaRPr/>
          </a:p>
        </p:txBody>
      </p:sp>
      <p:pic>
        <p:nvPicPr>
          <p:cNvPr id="98" name="Picture 2" descr="Picture 2"/>
          <p:cNvPicPr>
            <a:picLocks noChangeAspect="1"/>
          </p:cNvPicPr>
          <p:nvPr/>
        </p:nvPicPr>
        <p:blipFill>
          <a:blip r:embed="rId3"/>
          <a:stretch>
            <a:fillRect/>
          </a:stretch>
        </p:blipFill>
        <p:spPr>
          <a:xfrm>
            <a:off x="6448478" y="1118145"/>
            <a:ext cx="4818889" cy="4614087"/>
          </a:xfrm>
          <a:prstGeom prst="rect">
            <a:avLst/>
          </a:prstGeom>
          <a:ln w="12700">
            <a:miter lim="400000"/>
          </a:ln>
        </p:spPr>
      </p:pic>
      <p:sp>
        <p:nvSpPr>
          <p:cNvPr id="99" name="TextBox 5"/>
          <p:cNvSpPr txBox="1"/>
          <p:nvPr/>
        </p:nvSpPr>
        <p:spPr>
          <a:xfrm>
            <a:off x="1189568" y="3055855"/>
            <a:ext cx="4730588" cy="2301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4800" cap="all">
                <a:solidFill>
                  <a:srgbClr val="990033"/>
                </a:solidFill>
                <a:effectLst>
                  <a:outerShdw blurRad="38100" dist="38100" dir="2700000" rotWithShape="0">
                    <a:srgbClr val="000000">
                      <a:alpha val="43137"/>
                    </a:srgbClr>
                  </a:outerShdw>
                </a:effectLst>
                <a:latin typeface="Avenir Next LT Pro Demi"/>
                <a:ea typeface="Avenir Next LT Pro Demi"/>
                <a:cs typeface="Avenir Next LT Pro Demi"/>
                <a:sym typeface="Avenir Next LT Pro Demi"/>
              </a:defRPr>
            </a:lvl1pPr>
          </a:lstStyle>
          <a:p>
            <a:r>
              <a:t>Early Church History</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rt road through a grassy area&#10;&#10;Description automatically generated">
            <a:extLst>
              <a:ext uri="{FF2B5EF4-FFF2-40B4-BE49-F238E27FC236}">
                <a16:creationId xmlns:a16="http://schemas.microsoft.com/office/drawing/2014/main" id="{16F34EB8-A11A-16CB-9BC5-228FF052B9C1}"/>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2" name="TextBox 1"/>
          <p:cNvSpPr txBox="1"/>
          <p:nvPr/>
        </p:nvSpPr>
        <p:spPr>
          <a:xfrm>
            <a:off x="553720" y="1269132"/>
            <a:ext cx="11084560" cy="23600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lnSpc>
                <a:spcPct val="107000"/>
              </a:lnSpc>
              <a:spcBef>
                <a:spcPts val="800"/>
              </a:spcBef>
              <a:defRPr sz="4800" b="1">
                <a:latin typeface="Avenir Next LT Pro Demi"/>
                <a:ea typeface="Avenir Next LT Pro Demi"/>
                <a:cs typeface="Avenir Next LT Pro Demi"/>
                <a:sym typeface="Avenir Next LT Pro Demi"/>
              </a:defRPr>
            </a:pPr>
            <a:r>
              <a:rPr dirty="0"/>
              <a:t>UNIT </a:t>
            </a:r>
            <a:r>
              <a:rPr lang="en-AU" dirty="0"/>
              <a:t>9</a:t>
            </a:r>
            <a:r>
              <a:rPr dirty="0"/>
              <a:t> </a:t>
            </a:r>
          </a:p>
          <a:p>
            <a:pPr algn="ctr"/>
            <a:r>
              <a:rPr lang="en-AU" sz="4800" b="1" u="none" strike="noStrike" dirty="0">
                <a:solidFill>
                  <a:srgbClr val="212529"/>
                </a:solidFill>
                <a:effectLst/>
                <a:latin typeface="Avenir Next LT Pro" panose="020B0504020202020204" pitchFamily="34" charset="77"/>
              </a:rPr>
              <a:t>THE ROAD TO CHALCEDON: Christological controversies </a:t>
            </a:r>
          </a:p>
        </p:txBody>
      </p:sp>
      <p:grpSp>
        <p:nvGrpSpPr>
          <p:cNvPr id="105" name="Group"/>
          <p:cNvGrpSpPr/>
          <p:nvPr/>
        </p:nvGrpSpPr>
        <p:grpSpPr>
          <a:xfrm>
            <a:off x="5356284" y="5993526"/>
            <a:ext cx="2011318" cy="718171"/>
            <a:chOff x="0" y="0"/>
            <a:chExt cx="2011317" cy="718170"/>
          </a:xfrm>
        </p:grpSpPr>
        <p:pic>
          <p:nvPicPr>
            <p:cNvPr id="103" name="Copy of TrainingWORKS -LMAP mono (transparent).png" descr="Copy of TrainingWORKS -LMAP mono (transparent).png"/>
            <p:cNvPicPr>
              <a:picLocks noChangeAspect="1"/>
            </p:cNvPicPr>
            <p:nvPr/>
          </p:nvPicPr>
          <p:blipFill>
            <a:blip r:embed="rId3"/>
            <a:stretch>
              <a:fillRect/>
            </a:stretch>
          </p:blipFill>
          <p:spPr>
            <a:xfrm>
              <a:off x="0" y="0"/>
              <a:ext cx="2011318" cy="525211"/>
            </a:xfrm>
            <a:prstGeom prst="rect">
              <a:avLst/>
            </a:prstGeom>
            <a:ln w="12700" cap="flat">
              <a:noFill/>
              <a:miter lim="400000"/>
            </a:ln>
            <a:effectLst/>
          </p:spPr>
        </p:pic>
        <p:pic>
          <p:nvPicPr>
            <p:cNvPr id="104" name="TrainingWORKS SOM-LMAP mono.png" descr="TrainingWORKS SOM-LMAP mono.png"/>
            <p:cNvPicPr>
              <a:picLocks noChangeAspect="1"/>
            </p:cNvPicPr>
            <p:nvPr/>
          </p:nvPicPr>
          <p:blipFill>
            <a:blip r:embed="rId4"/>
            <a:srcRect l="8127" t="56659" r="57452" b="39204"/>
            <a:stretch>
              <a:fillRect/>
            </a:stretch>
          </p:blipFill>
          <p:spPr>
            <a:xfrm>
              <a:off x="52260" y="565339"/>
              <a:ext cx="1907698" cy="152832"/>
            </a:xfrm>
            <a:custGeom>
              <a:avLst/>
              <a:gdLst/>
              <a:ahLst/>
              <a:cxnLst>
                <a:cxn ang="0">
                  <a:pos x="wd2" y="hd2"/>
                </a:cxn>
                <a:cxn ang="5400000">
                  <a:pos x="wd2" y="hd2"/>
                </a:cxn>
                <a:cxn ang="10800000">
                  <a:pos x="wd2" y="hd2"/>
                </a:cxn>
                <a:cxn ang="16200000">
                  <a:pos x="wd2" y="hd2"/>
                </a:cxn>
              </a:cxnLst>
              <a:rect l="0" t="0" r="r" b="b"/>
              <a:pathLst>
                <a:path w="21496" h="18699" extrusionOk="0">
                  <a:moveTo>
                    <a:pt x="521" y="17"/>
                  </a:moveTo>
                  <a:cubicBezTo>
                    <a:pt x="345" y="143"/>
                    <a:pt x="173" y="962"/>
                    <a:pt x="106" y="2445"/>
                  </a:cubicBezTo>
                  <a:cubicBezTo>
                    <a:pt x="-20" y="5205"/>
                    <a:pt x="77" y="7780"/>
                    <a:pt x="374" y="9437"/>
                  </a:cubicBezTo>
                  <a:cubicBezTo>
                    <a:pt x="732" y="11433"/>
                    <a:pt x="857" y="12724"/>
                    <a:pt x="857" y="14487"/>
                  </a:cubicBezTo>
                  <a:cubicBezTo>
                    <a:pt x="857" y="17769"/>
                    <a:pt x="322" y="18133"/>
                    <a:pt x="208" y="14924"/>
                  </a:cubicBezTo>
                  <a:cubicBezTo>
                    <a:pt x="182" y="14185"/>
                    <a:pt x="123" y="13565"/>
                    <a:pt x="79" y="13565"/>
                  </a:cubicBezTo>
                  <a:cubicBezTo>
                    <a:pt x="-43" y="13565"/>
                    <a:pt x="-20" y="15846"/>
                    <a:pt x="119" y="17352"/>
                  </a:cubicBezTo>
                  <a:cubicBezTo>
                    <a:pt x="194" y="18165"/>
                    <a:pt x="381" y="18663"/>
                    <a:pt x="593" y="18663"/>
                  </a:cubicBezTo>
                  <a:cubicBezTo>
                    <a:pt x="885" y="18663"/>
                    <a:pt x="954" y="18353"/>
                    <a:pt x="1027" y="16624"/>
                  </a:cubicBezTo>
                  <a:cubicBezTo>
                    <a:pt x="1169" y="13223"/>
                    <a:pt x="1053" y="10733"/>
                    <a:pt x="660" y="8660"/>
                  </a:cubicBezTo>
                  <a:cubicBezTo>
                    <a:pt x="268" y="6588"/>
                    <a:pt x="164" y="4902"/>
                    <a:pt x="311" y="2979"/>
                  </a:cubicBezTo>
                  <a:cubicBezTo>
                    <a:pt x="447" y="1202"/>
                    <a:pt x="684" y="1414"/>
                    <a:pt x="799" y="3416"/>
                  </a:cubicBezTo>
                  <a:cubicBezTo>
                    <a:pt x="894" y="5069"/>
                    <a:pt x="1089" y="5754"/>
                    <a:pt x="1089" y="4436"/>
                  </a:cubicBezTo>
                  <a:cubicBezTo>
                    <a:pt x="1089" y="4073"/>
                    <a:pt x="1037" y="2924"/>
                    <a:pt x="969" y="1862"/>
                  </a:cubicBezTo>
                  <a:cubicBezTo>
                    <a:pt x="880" y="491"/>
                    <a:pt x="698" y="-109"/>
                    <a:pt x="521" y="17"/>
                  </a:cubicBezTo>
                  <a:close/>
                  <a:moveTo>
                    <a:pt x="1872" y="17"/>
                  </a:moveTo>
                  <a:cubicBezTo>
                    <a:pt x="1453" y="17"/>
                    <a:pt x="1326" y="2179"/>
                    <a:pt x="1326" y="9340"/>
                  </a:cubicBezTo>
                  <a:cubicBezTo>
                    <a:pt x="1326" y="12999"/>
                    <a:pt x="1367" y="15529"/>
                    <a:pt x="1447" y="16770"/>
                  </a:cubicBezTo>
                  <a:cubicBezTo>
                    <a:pt x="1536" y="18145"/>
                    <a:pt x="1648" y="18673"/>
                    <a:pt x="1859" y="18663"/>
                  </a:cubicBezTo>
                  <a:cubicBezTo>
                    <a:pt x="2203" y="18648"/>
                    <a:pt x="2300" y="17997"/>
                    <a:pt x="2373" y="15458"/>
                  </a:cubicBezTo>
                  <a:cubicBezTo>
                    <a:pt x="2414" y="14038"/>
                    <a:pt x="2397" y="13565"/>
                    <a:pt x="2306" y="13565"/>
                  </a:cubicBezTo>
                  <a:cubicBezTo>
                    <a:pt x="2238" y="13565"/>
                    <a:pt x="2185" y="14144"/>
                    <a:pt x="2185" y="14827"/>
                  </a:cubicBezTo>
                  <a:cubicBezTo>
                    <a:pt x="2185" y="16959"/>
                    <a:pt x="1919" y="17927"/>
                    <a:pt x="1729" y="16478"/>
                  </a:cubicBezTo>
                  <a:cubicBezTo>
                    <a:pt x="1585" y="15380"/>
                    <a:pt x="1559" y="14351"/>
                    <a:pt x="1559" y="9389"/>
                  </a:cubicBezTo>
                  <a:cubicBezTo>
                    <a:pt x="1559" y="5366"/>
                    <a:pt x="1596" y="3301"/>
                    <a:pt x="1675" y="2590"/>
                  </a:cubicBezTo>
                  <a:cubicBezTo>
                    <a:pt x="1836" y="1138"/>
                    <a:pt x="2055" y="1819"/>
                    <a:pt x="2145" y="4047"/>
                  </a:cubicBezTo>
                  <a:cubicBezTo>
                    <a:pt x="2227" y="6087"/>
                    <a:pt x="2418" y="6666"/>
                    <a:pt x="2418" y="4873"/>
                  </a:cubicBezTo>
                  <a:cubicBezTo>
                    <a:pt x="2418" y="2178"/>
                    <a:pt x="2175" y="17"/>
                    <a:pt x="1872" y="17"/>
                  </a:cubicBezTo>
                  <a:close/>
                  <a:moveTo>
                    <a:pt x="2802" y="17"/>
                  </a:moveTo>
                  <a:cubicBezTo>
                    <a:pt x="2760" y="17"/>
                    <a:pt x="2731" y="4046"/>
                    <a:pt x="2731" y="9340"/>
                  </a:cubicBezTo>
                  <a:cubicBezTo>
                    <a:pt x="2731" y="14634"/>
                    <a:pt x="2760" y="18663"/>
                    <a:pt x="2802" y="18663"/>
                  </a:cubicBezTo>
                  <a:cubicBezTo>
                    <a:pt x="2843" y="18663"/>
                    <a:pt x="2887" y="16849"/>
                    <a:pt x="2901" y="14633"/>
                  </a:cubicBezTo>
                  <a:lnTo>
                    <a:pt x="2927" y="10603"/>
                  </a:lnTo>
                  <a:lnTo>
                    <a:pt x="3276" y="10603"/>
                  </a:lnTo>
                  <a:lnTo>
                    <a:pt x="3629" y="10603"/>
                  </a:lnTo>
                  <a:lnTo>
                    <a:pt x="3652" y="14633"/>
                  </a:lnTo>
                  <a:cubicBezTo>
                    <a:pt x="3665" y="16849"/>
                    <a:pt x="3710" y="18663"/>
                    <a:pt x="3750" y="18663"/>
                  </a:cubicBezTo>
                  <a:cubicBezTo>
                    <a:pt x="3792" y="18663"/>
                    <a:pt x="3822" y="14634"/>
                    <a:pt x="3822" y="9340"/>
                  </a:cubicBezTo>
                  <a:cubicBezTo>
                    <a:pt x="3822" y="4046"/>
                    <a:pt x="3792" y="17"/>
                    <a:pt x="3750" y="17"/>
                  </a:cubicBezTo>
                  <a:cubicBezTo>
                    <a:pt x="3710" y="17"/>
                    <a:pt x="3665" y="1831"/>
                    <a:pt x="3652" y="4047"/>
                  </a:cubicBezTo>
                  <a:lnTo>
                    <a:pt x="3629" y="8078"/>
                  </a:lnTo>
                  <a:lnTo>
                    <a:pt x="3276" y="8078"/>
                  </a:lnTo>
                  <a:lnTo>
                    <a:pt x="2927" y="8078"/>
                  </a:lnTo>
                  <a:lnTo>
                    <a:pt x="2901" y="4047"/>
                  </a:lnTo>
                  <a:cubicBezTo>
                    <a:pt x="2887" y="1831"/>
                    <a:pt x="2843" y="17"/>
                    <a:pt x="2802" y="17"/>
                  </a:cubicBezTo>
                  <a:close/>
                  <a:moveTo>
                    <a:pt x="4774" y="17"/>
                  </a:moveTo>
                  <a:cubicBezTo>
                    <a:pt x="4616" y="24"/>
                    <a:pt x="4445" y="296"/>
                    <a:pt x="4394" y="648"/>
                  </a:cubicBezTo>
                  <a:cubicBezTo>
                    <a:pt x="4255" y="1608"/>
                    <a:pt x="4135" y="5644"/>
                    <a:pt x="4135" y="9340"/>
                  </a:cubicBezTo>
                  <a:cubicBezTo>
                    <a:pt x="4135" y="13037"/>
                    <a:pt x="4255" y="17023"/>
                    <a:pt x="4394" y="17983"/>
                  </a:cubicBezTo>
                  <a:cubicBezTo>
                    <a:pt x="4559" y="19125"/>
                    <a:pt x="5017" y="18696"/>
                    <a:pt x="5163" y="17255"/>
                  </a:cubicBezTo>
                  <a:cubicBezTo>
                    <a:pt x="5276" y="16146"/>
                    <a:pt x="5306" y="14601"/>
                    <a:pt x="5306" y="9826"/>
                  </a:cubicBezTo>
                  <a:cubicBezTo>
                    <a:pt x="5306" y="2230"/>
                    <a:pt x="5185" y="-2"/>
                    <a:pt x="4774" y="17"/>
                  </a:cubicBezTo>
                  <a:close/>
                  <a:moveTo>
                    <a:pt x="6201" y="17"/>
                  </a:moveTo>
                  <a:cubicBezTo>
                    <a:pt x="6039" y="-77"/>
                    <a:pt x="5869" y="375"/>
                    <a:pt x="5763" y="1425"/>
                  </a:cubicBezTo>
                  <a:cubicBezTo>
                    <a:pt x="5569" y="3326"/>
                    <a:pt x="5552" y="15305"/>
                    <a:pt x="5740" y="17352"/>
                  </a:cubicBezTo>
                  <a:cubicBezTo>
                    <a:pt x="5901" y="19101"/>
                    <a:pt x="6387" y="19033"/>
                    <a:pt x="6567" y="17255"/>
                  </a:cubicBezTo>
                  <a:cubicBezTo>
                    <a:pt x="6757" y="15389"/>
                    <a:pt x="6773" y="4754"/>
                    <a:pt x="6590" y="1911"/>
                  </a:cubicBezTo>
                  <a:cubicBezTo>
                    <a:pt x="6515" y="755"/>
                    <a:pt x="6363" y="111"/>
                    <a:pt x="6201" y="17"/>
                  </a:cubicBezTo>
                  <a:close/>
                  <a:moveTo>
                    <a:pt x="7140" y="17"/>
                  </a:moveTo>
                  <a:cubicBezTo>
                    <a:pt x="7047" y="17"/>
                    <a:pt x="7024" y="1715"/>
                    <a:pt x="7024" y="9340"/>
                  </a:cubicBezTo>
                  <a:lnTo>
                    <a:pt x="7024" y="18663"/>
                  </a:lnTo>
                  <a:lnTo>
                    <a:pt x="7493" y="18663"/>
                  </a:lnTo>
                  <a:cubicBezTo>
                    <a:pt x="8026" y="18663"/>
                    <a:pt x="8131" y="17214"/>
                    <a:pt x="7627" y="16818"/>
                  </a:cubicBezTo>
                  <a:lnTo>
                    <a:pt x="7296" y="16527"/>
                  </a:lnTo>
                  <a:lnTo>
                    <a:pt x="7274" y="8272"/>
                  </a:lnTo>
                  <a:cubicBezTo>
                    <a:pt x="7256" y="1688"/>
                    <a:pt x="7231" y="17"/>
                    <a:pt x="7140" y="17"/>
                  </a:cubicBezTo>
                  <a:close/>
                  <a:moveTo>
                    <a:pt x="9291" y="17"/>
                  </a:moveTo>
                  <a:cubicBezTo>
                    <a:pt x="8837" y="17"/>
                    <a:pt x="8741" y="1566"/>
                    <a:pt x="8741" y="9049"/>
                  </a:cubicBezTo>
                  <a:cubicBezTo>
                    <a:pt x="8741" y="12545"/>
                    <a:pt x="8777" y="16110"/>
                    <a:pt x="8821" y="17012"/>
                  </a:cubicBezTo>
                  <a:cubicBezTo>
                    <a:pt x="8882" y="18253"/>
                    <a:pt x="8986" y="18663"/>
                    <a:pt x="9246" y="18663"/>
                  </a:cubicBezTo>
                  <a:cubicBezTo>
                    <a:pt x="9710" y="18663"/>
                    <a:pt x="9832" y="16717"/>
                    <a:pt x="9832" y="9340"/>
                  </a:cubicBezTo>
                  <a:cubicBezTo>
                    <a:pt x="9832" y="2185"/>
                    <a:pt x="9709" y="17"/>
                    <a:pt x="9291" y="17"/>
                  </a:cubicBezTo>
                  <a:close/>
                  <a:moveTo>
                    <a:pt x="10145" y="17"/>
                  </a:moveTo>
                  <a:lnTo>
                    <a:pt x="10145" y="9340"/>
                  </a:lnTo>
                  <a:cubicBezTo>
                    <a:pt x="10145" y="16911"/>
                    <a:pt x="10170" y="18663"/>
                    <a:pt x="10261" y="18663"/>
                  </a:cubicBezTo>
                  <a:cubicBezTo>
                    <a:pt x="10341" y="18663"/>
                    <a:pt x="10379" y="17462"/>
                    <a:pt x="10395" y="14633"/>
                  </a:cubicBezTo>
                  <a:cubicBezTo>
                    <a:pt x="10419" y="10643"/>
                    <a:pt x="10423" y="10620"/>
                    <a:pt x="10713" y="10360"/>
                  </a:cubicBezTo>
                  <a:cubicBezTo>
                    <a:pt x="10874" y="10215"/>
                    <a:pt x="11004" y="9750"/>
                    <a:pt x="11004" y="9340"/>
                  </a:cubicBezTo>
                  <a:cubicBezTo>
                    <a:pt x="11004" y="8930"/>
                    <a:pt x="10874" y="8465"/>
                    <a:pt x="10713" y="8320"/>
                  </a:cubicBezTo>
                  <a:cubicBezTo>
                    <a:pt x="10435" y="8070"/>
                    <a:pt x="10418" y="7934"/>
                    <a:pt x="10418" y="5115"/>
                  </a:cubicBezTo>
                  <a:cubicBezTo>
                    <a:pt x="10418" y="2176"/>
                    <a:pt x="10422" y="2118"/>
                    <a:pt x="10789" y="1862"/>
                  </a:cubicBezTo>
                  <a:cubicBezTo>
                    <a:pt x="11344" y="1475"/>
                    <a:pt x="11238" y="17"/>
                    <a:pt x="10655" y="17"/>
                  </a:cubicBezTo>
                  <a:lnTo>
                    <a:pt x="10145" y="17"/>
                  </a:lnTo>
                  <a:close/>
                  <a:moveTo>
                    <a:pt x="12095" y="17"/>
                  </a:moveTo>
                  <a:cubicBezTo>
                    <a:pt x="11955" y="17"/>
                    <a:pt x="11943" y="690"/>
                    <a:pt x="11943" y="9340"/>
                  </a:cubicBezTo>
                  <a:cubicBezTo>
                    <a:pt x="11943" y="16911"/>
                    <a:pt x="11963" y="18663"/>
                    <a:pt x="12055" y="18663"/>
                  </a:cubicBezTo>
                  <a:cubicBezTo>
                    <a:pt x="12134" y="18663"/>
                    <a:pt x="12176" y="17462"/>
                    <a:pt x="12193" y="14633"/>
                  </a:cubicBezTo>
                  <a:cubicBezTo>
                    <a:pt x="12223" y="9612"/>
                    <a:pt x="12338" y="9664"/>
                    <a:pt x="12484" y="14779"/>
                  </a:cubicBezTo>
                  <a:cubicBezTo>
                    <a:pt x="12545" y="16931"/>
                    <a:pt x="12629" y="18576"/>
                    <a:pt x="12672" y="18421"/>
                  </a:cubicBezTo>
                  <a:cubicBezTo>
                    <a:pt x="12715" y="18265"/>
                    <a:pt x="12806" y="16379"/>
                    <a:pt x="12873" y="14196"/>
                  </a:cubicBezTo>
                  <a:cubicBezTo>
                    <a:pt x="12940" y="12012"/>
                    <a:pt x="13031" y="10092"/>
                    <a:pt x="13074" y="9971"/>
                  </a:cubicBezTo>
                  <a:cubicBezTo>
                    <a:pt x="13117" y="9851"/>
                    <a:pt x="13164" y="11747"/>
                    <a:pt x="13177" y="14196"/>
                  </a:cubicBezTo>
                  <a:cubicBezTo>
                    <a:pt x="13194" y="17399"/>
                    <a:pt x="13230" y="18663"/>
                    <a:pt x="13311" y="18663"/>
                  </a:cubicBezTo>
                  <a:cubicBezTo>
                    <a:pt x="13403" y="18663"/>
                    <a:pt x="13423" y="16918"/>
                    <a:pt x="13423" y="9340"/>
                  </a:cubicBezTo>
                  <a:cubicBezTo>
                    <a:pt x="13423" y="621"/>
                    <a:pt x="13415" y="17"/>
                    <a:pt x="13271" y="17"/>
                  </a:cubicBezTo>
                  <a:cubicBezTo>
                    <a:pt x="13147" y="17"/>
                    <a:pt x="13084" y="1200"/>
                    <a:pt x="12949" y="6135"/>
                  </a:cubicBezTo>
                  <a:cubicBezTo>
                    <a:pt x="12856" y="9517"/>
                    <a:pt x="12752" y="12658"/>
                    <a:pt x="12716" y="13079"/>
                  </a:cubicBezTo>
                  <a:cubicBezTo>
                    <a:pt x="12641" y="13980"/>
                    <a:pt x="12541" y="11628"/>
                    <a:pt x="12368" y="4873"/>
                  </a:cubicBezTo>
                  <a:cubicBezTo>
                    <a:pt x="12271" y="1091"/>
                    <a:pt x="12212" y="17"/>
                    <a:pt x="12095" y="17"/>
                  </a:cubicBezTo>
                  <a:close/>
                  <a:moveTo>
                    <a:pt x="13893" y="17"/>
                  </a:moveTo>
                  <a:cubicBezTo>
                    <a:pt x="13845" y="17"/>
                    <a:pt x="13816" y="3685"/>
                    <a:pt x="13816" y="9340"/>
                  </a:cubicBezTo>
                  <a:cubicBezTo>
                    <a:pt x="13816" y="14995"/>
                    <a:pt x="13845" y="18663"/>
                    <a:pt x="13893" y="18663"/>
                  </a:cubicBezTo>
                  <a:cubicBezTo>
                    <a:pt x="13940" y="18663"/>
                    <a:pt x="13973" y="14995"/>
                    <a:pt x="13973" y="9340"/>
                  </a:cubicBezTo>
                  <a:cubicBezTo>
                    <a:pt x="13973" y="3685"/>
                    <a:pt x="13940" y="17"/>
                    <a:pt x="13893" y="17"/>
                  </a:cubicBezTo>
                  <a:close/>
                  <a:moveTo>
                    <a:pt x="15417" y="17"/>
                  </a:moveTo>
                  <a:cubicBezTo>
                    <a:pt x="15326" y="17"/>
                    <a:pt x="15297" y="1153"/>
                    <a:pt x="15297" y="5067"/>
                  </a:cubicBezTo>
                  <a:cubicBezTo>
                    <a:pt x="15297" y="7838"/>
                    <a:pt x="15269" y="10292"/>
                    <a:pt x="15230" y="10554"/>
                  </a:cubicBezTo>
                  <a:cubicBezTo>
                    <a:pt x="15191" y="10816"/>
                    <a:pt x="15037" y="8664"/>
                    <a:pt x="14890" y="5747"/>
                  </a:cubicBezTo>
                  <a:cubicBezTo>
                    <a:pt x="14742" y="2830"/>
                    <a:pt x="14563" y="313"/>
                    <a:pt x="14492" y="162"/>
                  </a:cubicBezTo>
                  <a:cubicBezTo>
                    <a:pt x="14377" y="-80"/>
                    <a:pt x="14362" y="994"/>
                    <a:pt x="14362" y="9292"/>
                  </a:cubicBezTo>
                  <a:cubicBezTo>
                    <a:pt x="14362" y="17075"/>
                    <a:pt x="14381" y="18663"/>
                    <a:pt x="14478" y="18663"/>
                  </a:cubicBezTo>
                  <a:cubicBezTo>
                    <a:pt x="14570" y="18663"/>
                    <a:pt x="14595" y="17515"/>
                    <a:pt x="14595" y="13225"/>
                  </a:cubicBezTo>
                  <a:cubicBezTo>
                    <a:pt x="14595" y="10220"/>
                    <a:pt x="14629" y="7482"/>
                    <a:pt x="14671" y="7203"/>
                  </a:cubicBezTo>
                  <a:cubicBezTo>
                    <a:pt x="14712" y="6925"/>
                    <a:pt x="14872" y="9407"/>
                    <a:pt x="15024" y="12691"/>
                  </a:cubicBezTo>
                  <a:cubicBezTo>
                    <a:pt x="15432" y="21491"/>
                    <a:pt x="15534" y="20833"/>
                    <a:pt x="15534" y="9340"/>
                  </a:cubicBezTo>
                  <a:cubicBezTo>
                    <a:pt x="15534" y="1612"/>
                    <a:pt x="15514" y="17"/>
                    <a:pt x="15417" y="17"/>
                  </a:cubicBezTo>
                  <a:close/>
                  <a:moveTo>
                    <a:pt x="16039" y="17"/>
                  </a:moveTo>
                  <a:cubicBezTo>
                    <a:pt x="15942" y="17"/>
                    <a:pt x="15923" y="1612"/>
                    <a:pt x="15923" y="9340"/>
                  </a:cubicBezTo>
                  <a:cubicBezTo>
                    <a:pt x="15923" y="17068"/>
                    <a:pt x="15942" y="18663"/>
                    <a:pt x="16039" y="18663"/>
                  </a:cubicBezTo>
                  <a:cubicBezTo>
                    <a:pt x="16136" y="18663"/>
                    <a:pt x="16155" y="17068"/>
                    <a:pt x="16155" y="9340"/>
                  </a:cubicBezTo>
                  <a:cubicBezTo>
                    <a:pt x="16155" y="1612"/>
                    <a:pt x="16136" y="17"/>
                    <a:pt x="16039" y="17"/>
                  </a:cubicBezTo>
                  <a:close/>
                  <a:moveTo>
                    <a:pt x="16992" y="17"/>
                  </a:moveTo>
                  <a:cubicBezTo>
                    <a:pt x="16815" y="143"/>
                    <a:pt x="16643" y="962"/>
                    <a:pt x="16576" y="2445"/>
                  </a:cubicBezTo>
                  <a:cubicBezTo>
                    <a:pt x="16450" y="5205"/>
                    <a:pt x="16547" y="7780"/>
                    <a:pt x="16844" y="9437"/>
                  </a:cubicBezTo>
                  <a:cubicBezTo>
                    <a:pt x="17340" y="12200"/>
                    <a:pt x="17483" y="15168"/>
                    <a:pt x="17193" y="16818"/>
                  </a:cubicBezTo>
                  <a:cubicBezTo>
                    <a:pt x="17017" y="17817"/>
                    <a:pt x="16705" y="16581"/>
                    <a:pt x="16705" y="14876"/>
                  </a:cubicBezTo>
                  <a:cubicBezTo>
                    <a:pt x="16705" y="14161"/>
                    <a:pt x="16649" y="13565"/>
                    <a:pt x="16585" y="13565"/>
                  </a:cubicBezTo>
                  <a:cubicBezTo>
                    <a:pt x="16432" y="13565"/>
                    <a:pt x="16438" y="15663"/>
                    <a:pt x="16594" y="17352"/>
                  </a:cubicBezTo>
                  <a:cubicBezTo>
                    <a:pt x="16668" y="18165"/>
                    <a:pt x="16851" y="18663"/>
                    <a:pt x="17063" y="18663"/>
                  </a:cubicBezTo>
                  <a:cubicBezTo>
                    <a:pt x="17355" y="18663"/>
                    <a:pt x="17424" y="18353"/>
                    <a:pt x="17497" y="16624"/>
                  </a:cubicBezTo>
                  <a:cubicBezTo>
                    <a:pt x="17639" y="13223"/>
                    <a:pt x="17527" y="10733"/>
                    <a:pt x="17135" y="8660"/>
                  </a:cubicBezTo>
                  <a:cubicBezTo>
                    <a:pt x="16742" y="6588"/>
                    <a:pt x="16634" y="4902"/>
                    <a:pt x="16781" y="2979"/>
                  </a:cubicBezTo>
                  <a:cubicBezTo>
                    <a:pt x="16917" y="1202"/>
                    <a:pt x="17154" y="1414"/>
                    <a:pt x="17269" y="3416"/>
                  </a:cubicBezTo>
                  <a:cubicBezTo>
                    <a:pt x="17364" y="5069"/>
                    <a:pt x="17564" y="5754"/>
                    <a:pt x="17564" y="4436"/>
                  </a:cubicBezTo>
                  <a:cubicBezTo>
                    <a:pt x="17564" y="4073"/>
                    <a:pt x="17507" y="2924"/>
                    <a:pt x="17439" y="1862"/>
                  </a:cubicBezTo>
                  <a:cubicBezTo>
                    <a:pt x="17350" y="491"/>
                    <a:pt x="17168" y="-109"/>
                    <a:pt x="16992" y="17"/>
                  </a:cubicBezTo>
                  <a:close/>
                  <a:moveTo>
                    <a:pt x="18266" y="17"/>
                  </a:moveTo>
                  <a:cubicBezTo>
                    <a:pt x="17736" y="17"/>
                    <a:pt x="17502" y="1320"/>
                    <a:pt x="17935" y="1862"/>
                  </a:cubicBezTo>
                  <a:lnTo>
                    <a:pt x="18150" y="2153"/>
                  </a:lnTo>
                  <a:lnTo>
                    <a:pt x="18172" y="10408"/>
                  </a:lnTo>
                  <a:cubicBezTo>
                    <a:pt x="18190" y="16894"/>
                    <a:pt x="18214" y="18663"/>
                    <a:pt x="18302" y="18663"/>
                  </a:cubicBezTo>
                  <a:cubicBezTo>
                    <a:pt x="18389" y="18663"/>
                    <a:pt x="18418" y="16894"/>
                    <a:pt x="18436" y="10408"/>
                  </a:cubicBezTo>
                  <a:cubicBezTo>
                    <a:pt x="18457" y="2563"/>
                    <a:pt x="18471" y="2119"/>
                    <a:pt x="18637" y="1862"/>
                  </a:cubicBezTo>
                  <a:cubicBezTo>
                    <a:pt x="19028" y="1259"/>
                    <a:pt x="18777" y="17"/>
                    <a:pt x="18266" y="17"/>
                  </a:cubicBezTo>
                  <a:close/>
                  <a:moveTo>
                    <a:pt x="19125" y="17"/>
                  </a:moveTo>
                  <a:lnTo>
                    <a:pt x="19125" y="9340"/>
                  </a:lnTo>
                  <a:cubicBezTo>
                    <a:pt x="19125" y="14615"/>
                    <a:pt x="19155" y="18663"/>
                    <a:pt x="19196" y="18663"/>
                  </a:cubicBezTo>
                  <a:cubicBezTo>
                    <a:pt x="19237" y="18663"/>
                    <a:pt x="19281" y="17053"/>
                    <a:pt x="19295" y="15070"/>
                  </a:cubicBezTo>
                  <a:cubicBezTo>
                    <a:pt x="19318" y="11568"/>
                    <a:pt x="19325" y="11477"/>
                    <a:pt x="19590" y="11477"/>
                  </a:cubicBezTo>
                  <a:cubicBezTo>
                    <a:pt x="19802" y="11477"/>
                    <a:pt x="19866" y="11805"/>
                    <a:pt x="19885" y="13128"/>
                  </a:cubicBezTo>
                  <a:cubicBezTo>
                    <a:pt x="19943" y="17328"/>
                    <a:pt x="19990" y="18663"/>
                    <a:pt x="20082" y="18663"/>
                  </a:cubicBezTo>
                  <a:cubicBezTo>
                    <a:pt x="20191" y="18663"/>
                    <a:pt x="20169" y="12150"/>
                    <a:pt x="20055" y="10603"/>
                  </a:cubicBezTo>
                  <a:cubicBezTo>
                    <a:pt x="20019" y="10120"/>
                    <a:pt x="20024" y="9150"/>
                    <a:pt x="20064" y="8466"/>
                  </a:cubicBezTo>
                  <a:cubicBezTo>
                    <a:pt x="20104" y="7782"/>
                    <a:pt x="20135" y="6178"/>
                    <a:pt x="20135" y="4921"/>
                  </a:cubicBezTo>
                  <a:cubicBezTo>
                    <a:pt x="20137" y="1887"/>
                    <a:pt x="19876" y="17"/>
                    <a:pt x="19456" y="17"/>
                  </a:cubicBezTo>
                  <a:lnTo>
                    <a:pt x="19125" y="17"/>
                  </a:lnTo>
                  <a:close/>
                  <a:moveTo>
                    <a:pt x="20439" y="17"/>
                  </a:moveTo>
                  <a:cubicBezTo>
                    <a:pt x="20321" y="17"/>
                    <a:pt x="20335" y="835"/>
                    <a:pt x="20569" y="6135"/>
                  </a:cubicBezTo>
                  <a:cubicBezTo>
                    <a:pt x="20730" y="9786"/>
                    <a:pt x="20842" y="13548"/>
                    <a:pt x="20842" y="15458"/>
                  </a:cubicBezTo>
                  <a:cubicBezTo>
                    <a:pt x="20842" y="17221"/>
                    <a:pt x="20875" y="18663"/>
                    <a:pt x="20918" y="18663"/>
                  </a:cubicBezTo>
                  <a:cubicBezTo>
                    <a:pt x="20961" y="18663"/>
                    <a:pt x="20998" y="17301"/>
                    <a:pt x="20998" y="15653"/>
                  </a:cubicBezTo>
                  <a:cubicBezTo>
                    <a:pt x="20998" y="14004"/>
                    <a:pt x="21086" y="10764"/>
                    <a:pt x="21195" y="8417"/>
                  </a:cubicBezTo>
                  <a:cubicBezTo>
                    <a:pt x="21512" y="1615"/>
                    <a:pt x="21557" y="17"/>
                    <a:pt x="21428" y="17"/>
                  </a:cubicBezTo>
                  <a:cubicBezTo>
                    <a:pt x="21366" y="17"/>
                    <a:pt x="21243" y="1793"/>
                    <a:pt x="21155" y="3950"/>
                  </a:cubicBezTo>
                  <a:cubicBezTo>
                    <a:pt x="21021" y="7235"/>
                    <a:pt x="20978" y="7683"/>
                    <a:pt x="20882" y="6815"/>
                  </a:cubicBezTo>
                  <a:cubicBezTo>
                    <a:pt x="20819" y="6245"/>
                    <a:pt x="20725" y="4469"/>
                    <a:pt x="20672" y="2882"/>
                  </a:cubicBezTo>
                  <a:cubicBezTo>
                    <a:pt x="20612" y="1088"/>
                    <a:pt x="20525" y="17"/>
                    <a:pt x="20439" y="17"/>
                  </a:cubicBezTo>
                  <a:close/>
                  <a:moveTo>
                    <a:pt x="6125" y="1716"/>
                  </a:moveTo>
                  <a:cubicBezTo>
                    <a:pt x="6385" y="1716"/>
                    <a:pt x="6554" y="4734"/>
                    <a:pt x="6554" y="9340"/>
                  </a:cubicBezTo>
                  <a:cubicBezTo>
                    <a:pt x="6554" y="11465"/>
                    <a:pt x="6500" y="14033"/>
                    <a:pt x="6433" y="15070"/>
                  </a:cubicBezTo>
                  <a:cubicBezTo>
                    <a:pt x="6283" y="17406"/>
                    <a:pt x="5966" y="17538"/>
                    <a:pt x="5856" y="15313"/>
                  </a:cubicBezTo>
                  <a:cubicBezTo>
                    <a:pt x="5812" y="14410"/>
                    <a:pt x="5776" y="11734"/>
                    <a:pt x="5776" y="9340"/>
                  </a:cubicBezTo>
                  <a:cubicBezTo>
                    <a:pt x="5776" y="3966"/>
                    <a:pt x="5879" y="1716"/>
                    <a:pt x="6125" y="1716"/>
                  </a:cubicBezTo>
                  <a:close/>
                  <a:moveTo>
                    <a:pt x="19617" y="1765"/>
                  </a:moveTo>
                  <a:cubicBezTo>
                    <a:pt x="19764" y="2021"/>
                    <a:pt x="19903" y="3371"/>
                    <a:pt x="19903" y="5601"/>
                  </a:cubicBezTo>
                  <a:cubicBezTo>
                    <a:pt x="19903" y="6697"/>
                    <a:pt x="19839" y="7982"/>
                    <a:pt x="19755" y="8466"/>
                  </a:cubicBezTo>
                  <a:cubicBezTo>
                    <a:pt x="19410" y="10472"/>
                    <a:pt x="19247" y="9076"/>
                    <a:pt x="19295" y="4533"/>
                  </a:cubicBezTo>
                  <a:cubicBezTo>
                    <a:pt x="19318" y="2343"/>
                    <a:pt x="19470" y="1509"/>
                    <a:pt x="19617" y="1765"/>
                  </a:cubicBezTo>
                  <a:close/>
                  <a:moveTo>
                    <a:pt x="4685" y="1813"/>
                  </a:moveTo>
                  <a:cubicBezTo>
                    <a:pt x="4822" y="1725"/>
                    <a:pt x="4976" y="2598"/>
                    <a:pt x="5056" y="4241"/>
                  </a:cubicBezTo>
                  <a:cubicBezTo>
                    <a:pt x="5178" y="6751"/>
                    <a:pt x="5142" y="13769"/>
                    <a:pt x="4998" y="15653"/>
                  </a:cubicBezTo>
                  <a:cubicBezTo>
                    <a:pt x="4859" y="17470"/>
                    <a:pt x="4549" y="17277"/>
                    <a:pt x="4452" y="15313"/>
                  </a:cubicBezTo>
                  <a:cubicBezTo>
                    <a:pt x="4338" y="12990"/>
                    <a:pt x="4349" y="4882"/>
                    <a:pt x="4470" y="3076"/>
                  </a:cubicBezTo>
                  <a:cubicBezTo>
                    <a:pt x="4523" y="2295"/>
                    <a:pt x="4602" y="1867"/>
                    <a:pt x="4685" y="1813"/>
                  </a:cubicBezTo>
                  <a:close/>
                  <a:moveTo>
                    <a:pt x="9210" y="1813"/>
                  </a:moveTo>
                  <a:cubicBezTo>
                    <a:pt x="9348" y="1725"/>
                    <a:pt x="9501" y="2596"/>
                    <a:pt x="9577" y="4241"/>
                  </a:cubicBezTo>
                  <a:cubicBezTo>
                    <a:pt x="9713" y="7173"/>
                    <a:pt x="9701" y="12805"/>
                    <a:pt x="9555" y="15070"/>
                  </a:cubicBezTo>
                  <a:cubicBezTo>
                    <a:pt x="9404" y="17406"/>
                    <a:pt x="9087" y="17538"/>
                    <a:pt x="8978" y="15313"/>
                  </a:cubicBezTo>
                  <a:cubicBezTo>
                    <a:pt x="8863" y="12990"/>
                    <a:pt x="8879" y="4882"/>
                    <a:pt x="9000" y="3076"/>
                  </a:cubicBezTo>
                  <a:cubicBezTo>
                    <a:pt x="9053" y="2292"/>
                    <a:pt x="9128" y="1867"/>
                    <a:pt x="9210" y="1813"/>
                  </a:cubicBezTo>
                  <a:close/>
                </a:path>
              </a:pathLst>
            </a:custGeom>
            <a:ln w="12700" cap="flat">
              <a:noFill/>
              <a:miter lim="400000"/>
            </a:ln>
            <a:effectLst/>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Picture 9" descr="Picture 9"/>
          <p:cNvPicPr>
            <a:picLocks noChangeAspect="1"/>
          </p:cNvPicPr>
          <p:nvPr/>
        </p:nvPicPr>
        <p:blipFill>
          <a:blip r:embed="rId2"/>
          <a:stretch>
            <a:fillRect/>
          </a:stretch>
        </p:blipFill>
        <p:spPr>
          <a:xfrm>
            <a:off x="8890000" y="1450353"/>
            <a:ext cx="3302001" cy="3302001"/>
          </a:xfrm>
          <a:prstGeom prst="rect">
            <a:avLst/>
          </a:prstGeom>
          <a:ln w="12700">
            <a:miter lim="400000"/>
          </a:ln>
        </p:spPr>
      </p:pic>
      <p:pic>
        <p:nvPicPr>
          <p:cNvPr id="108" name="Picture 3" descr="Picture 3"/>
          <p:cNvPicPr>
            <a:picLocks noChangeAspect="1"/>
          </p:cNvPicPr>
          <p:nvPr/>
        </p:nvPicPr>
        <p:blipFill>
          <a:blip r:embed="rId3"/>
          <a:stretch>
            <a:fillRect/>
          </a:stretch>
        </p:blipFill>
        <p:spPr>
          <a:xfrm>
            <a:off x="0" y="6207974"/>
            <a:ext cx="1849821" cy="568820"/>
          </a:xfrm>
          <a:prstGeom prst="rect">
            <a:avLst/>
          </a:prstGeom>
          <a:ln w="12700">
            <a:miter lim="400000"/>
          </a:ln>
        </p:spPr>
      </p:pic>
      <p:sp>
        <p:nvSpPr>
          <p:cNvPr id="110" name="TextBox 7"/>
          <p:cNvSpPr txBox="1"/>
          <p:nvPr/>
        </p:nvSpPr>
        <p:spPr>
          <a:xfrm>
            <a:off x="1036319" y="1887440"/>
            <a:ext cx="7807961" cy="7187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107000"/>
              </a:lnSpc>
              <a:spcBef>
                <a:spcPts val="800"/>
              </a:spcBef>
              <a:defRPr sz="4000" i="1">
                <a:latin typeface="Avenir Next LT Pro Light"/>
                <a:ea typeface="Avenir Next LT Pro Light"/>
                <a:cs typeface="Avenir Next LT Pro Light"/>
                <a:sym typeface="Avenir Next LT Pro Light"/>
              </a:defRPr>
            </a:lvl1pPr>
          </a:lstStyle>
          <a:p>
            <a:pPr algn="ctr">
              <a:lnSpc>
                <a:spcPct val="120000"/>
              </a:lnSpc>
              <a:spcBef>
                <a:spcPts val="800"/>
              </a:spcBef>
            </a:pPr>
            <a:r>
              <a:rPr lang="en-US" sz="3600" i="0"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A ‘fun’ quiz for your enjoyment</a:t>
            </a:r>
            <a:endParaRPr lang="en-AU" sz="3600" i="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56388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was born in Antioch in the fourth century and brought up by his widowed Christian mother.</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lived for some years in a cave outside Antioch which damaged his health.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was made presbyter in Antioch and was much admired for his excellence as a preacher and orator.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In 397 he was 'forced' to accept the position of bishop of Constantinople, creating much jealousy among his colleagues.</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Unlike his enemies, he was totally without guile and preached fearlessly, but during a distant exile died in 407.</a:t>
            </a:r>
            <a:endParaRPr lang="en-AU" sz="3200" dirty="0">
              <a:ln>
                <a:noFill/>
              </a:ln>
              <a:solidFill>
                <a:srgbClr val="000000"/>
              </a:solidFill>
              <a:effectLst/>
              <a:ea typeface="Arial Unicode MS" panose="020B0604020202020204" pitchFamily="34" charset="-128"/>
              <a:cs typeface="Arial Unicode MS" panose="020B0604020202020204" pitchFamily="34" charset="-128"/>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1994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He was born in Antioch in the fourth century and brought up by his widowed Christian mother.</a:t>
            </a:r>
          </a:p>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He lived for some years in a cave outside Antioch which damaged his health. </a:t>
            </a:r>
          </a:p>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He was made presbyter in Antioch and was much admired for his excellence as a preacher and orator. </a:t>
            </a:r>
          </a:p>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In 397 he was 'forced' to accept the position of bishop of Constantinople, creating much jealousy among his colleagues.</a:t>
            </a:r>
          </a:p>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Unlike his enemies, he was totally without guile and preached fearlessly, but during a distant exile died in 407.</a:t>
            </a:r>
            <a:endParaRPr lang="en-AU" dirty="0">
              <a:ln>
                <a:noFill/>
              </a:ln>
              <a:solidFill>
                <a:srgbClr val="000000"/>
              </a:solidFill>
              <a:effectLst/>
              <a:ea typeface="Arial Unicode MS" panose="020B0604020202020204" pitchFamily="34" charset="-128"/>
              <a:cs typeface="Arial Unicode MS" panose="020B0604020202020204" pitchFamily="34" charset="-128"/>
            </a:endParaRPr>
          </a:p>
        </p:txBody>
      </p:sp>
      <p:pic>
        <p:nvPicPr>
          <p:cNvPr id="5" name="Picture 4" descr="A religious painting of a person holding a book&#10;&#10;Description automatically generated">
            <a:extLst>
              <a:ext uri="{FF2B5EF4-FFF2-40B4-BE49-F238E27FC236}">
                <a16:creationId xmlns:a16="http://schemas.microsoft.com/office/drawing/2014/main" id="{B220348D-16D9-E84C-2E1B-C88DC81AE03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896762" y="2704096"/>
            <a:ext cx="2590800" cy="3175000"/>
          </a:xfrm>
          <a:prstGeom prst="rect">
            <a:avLst/>
          </a:prstGeom>
        </p:spPr>
      </p:pic>
      <p:sp>
        <p:nvSpPr>
          <p:cNvPr id="7" name="TextBox 6">
            <a:extLst>
              <a:ext uri="{FF2B5EF4-FFF2-40B4-BE49-F238E27FC236}">
                <a16:creationId xmlns:a16="http://schemas.microsoft.com/office/drawing/2014/main" id="{7179A14A-0CBD-6FD9-13DD-49E88FE9DF14}"/>
              </a:ext>
            </a:extLst>
          </p:cNvPr>
          <p:cNvSpPr txBox="1"/>
          <p:nvPr/>
        </p:nvSpPr>
        <p:spPr>
          <a:xfrm>
            <a:off x="1896762" y="5879096"/>
            <a:ext cx="25908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700">
                <a:hlinkClick r:id="rId6" tooltip="https://thetridentinerite.blogspot.com/2020/02/january-27th-st-john-chrysostom.html"/>
              </a:rPr>
              <a:t>This Photo</a:t>
            </a:r>
            <a:r>
              <a:rPr lang="en-US" sz="700"/>
              <a:t> by Unknown Author is licensed under </a:t>
            </a:r>
            <a:r>
              <a:rPr lang="en-US" sz="700">
                <a:hlinkClick r:id="rId7" tooltip="https://creativecommons.org/licenses/by-nc-nd/3.0/"/>
              </a:rPr>
              <a:t>CC BY-NC-ND</a:t>
            </a:r>
            <a:endParaRPr lang="en-US" sz="700"/>
          </a:p>
        </p:txBody>
      </p:sp>
      <p:sp>
        <p:nvSpPr>
          <p:cNvPr id="9" name="TextBox 8">
            <a:extLst>
              <a:ext uri="{FF2B5EF4-FFF2-40B4-BE49-F238E27FC236}">
                <a16:creationId xmlns:a16="http://schemas.microsoft.com/office/drawing/2014/main" id="{15A3B9C7-70B5-E2A6-DB74-9999CC41BD7C}"/>
              </a:ext>
            </a:extLst>
          </p:cNvPr>
          <p:cNvSpPr txBox="1"/>
          <p:nvPr/>
        </p:nvSpPr>
        <p:spPr>
          <a:xfrm>
            <a:off x="5241325" y="3738320"/>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rPr>
              <a:t>John Chrysostom</a:t>
            </a:r>
            <a:endParaRPr lang="en-US" sz="3600"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endParaRPr>
          </a:p>
        </p:txBody>
      </p:sp>
    </p:spTree>
    <p:extLst>
      <p:ext uri="{BB962C8B-B14F-4D97-AF65-F5344CB8AC3E}">
        <p14:creationId xmlns:p14="http://schemas.microsoft.com/office/powerpoint/2010/main" val="221752213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33654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was born in 256 (?) probably in Libya and was made a presbyter in Alexandria in 313 after studying in Antioch.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After a bishops' council in 320 he was excommunicated by the bishop of Alexandria for stating heretical views, though he had plenty of supporters including Eusebius of Nicomedia.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His name is given to a particular heresy which still has supporters today.</a:t>
            </a:r>
          </a:p>
        </p:txBody>
      </p:sp>
    </p:spTree>
    <p:extLst>
      <p:ext uri="{BB962C8B-B14F-4D97-AF65-F5344CB8AC3E}">
        <p14:creationId xmlns:p14="http://schemas.microsoft.com/office/powerpoint/2010/main" val="218128724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14596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He was born in 256 (?) probably in Libya and was made a presbyter in Alexandria in 313 after studying in Antioch. </a:t>
            </a:r>
          </a:p>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After a bishops' council in 320 he was excommunicated by the bishop of Alexandria for stating heretical views, though he had plenty of supporters including Eusebius of Nicomedia. </a:t>
            </a:r>
          </a:p>
          <a:p>
            <a:pPr marL="457200" indent="-457200">
              <a:lnSpc>
                <a:spcPct val="120000"/>
              </a:lnSpc>
              <a:spcBef>
                <a:spcPts val="800"/>
              </a:spcBef>
              <a:buFont typeface="Arial" panose="020B0604020202020204" pitchFamily="34" charset="0"/>
              <a:buChar char="•"/>
            </a:pPr>
            <a:r>
              <a:rPr lang="en-AU" sz="1600" dirty="0">
                <a:ln>
                  <a:noFill/>
                </a:ln>
                <a:solidFill>
                  <a:srgbClr val="000000"/>
                </a:solidFill>
                <a:effectLst/>
                <a:ea typeface="Arial Unicode MS" panose="020B0604020202020204" pitchFamily="34" charset="-128"/>
                <a:cs typeface="Arial Unicode MS" panose="020B0604020202020204" pitchFamily="34" charset="-128"/>
              </a:rPr>
              <a:t>His name is given to a particular heresy which still has supporters today.</a:t>
            </a:r>
          </a:p>
        </p:txBody>
      </p:sp>
      <p:sp>
        <p:nvSpPr>
          <p:cNvPr id="9" name="TextBox 8">
            <a:extLst>
              <a:ext uri="{FF2B5EF4-FFF2-40B4-BE49-F238E27FC236}">
                <a16:creationId xmlns:a16="http://schemas.microsoft.com/office/drawing/2014/main" id="{15A3B9C7-70B5-E2A6-DB74-9999CC41BD7C}"/>
              </a:ext>
            </a:extLst>
          </p:cNvPr>
          <p:cNvSpPr txBox="1"/>
          <p:nvPr/>
        </p:nvSpPr>
        <p:spPr>
          <a:xfrm>
            <a:off x="5227836" y="3429000"/>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rPr>
              <a:t>Arius</a:t>
            </a:r>
            <a:endParaRPr lang="en-US" sz="3600"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endParaRPr>
          </a:p>
        </p:txBody>
      </p:sp>
      <p:pic>
        <p:nvPicPr>
          <p:cNvPr id="8" name="Picture 7" descr="A painting of a person with a beard&#10;&#10;Description automatically generated">
            <a:extLst>
              <a:ext uri="{FF2B5EF4-FFF2-40B4-BE49-F238E27FC236}">
                <a16:creationId xmlns:a16="http://schemas.microsoft.com/office/drawing/2014/main" id="{B9FCF53C-1D49-8EE9-0B47-2624F257565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67252" y="2288758"/>
            <a:ext cx="4383464" cy="2824899"/>
          </a:xfrm>
          <a:prstGeom prst="rect">
            <a:avLst/>
          </a:prstGeom>
        </p:spPr>
      </p:pic>
      <p:sp>
        <p:nvSpPr>
          <p:cNvPr id="10" name="TextBox 9">
            <a:extLst>
              <a:ext uri="{FF2B5EF4-FFF2-40B4-BE49-F238E27FC236}">
                <a16:creationId xmlns:a16="http://schemas.microsoft.com/office/drawing/2014/main" id="{CAB81BBE-DE89-22F2-DA3B-73370AA82A93}"/>
              </a:ext>
            </a:extLst>
          </p:cNvPr>
          <p:cNvSpPr txBox="1"/>
          <p:nvPr/>
        </p:nvSpPr>
        <p:spPr>
          <a:xfrm>
            <a:off x="1530234" y="5217731"/>
            <a:ext cx="2857500" cy="230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900" dirty="0">
                <a:hlinkClick r:id="rId6" tooltip="http://christianity.stackexchange.com/questions/54016/did-st-nicholas-punch-arius-at-the-council-of-nicaea"/>
              </a:rPr>
              <a:t>This Photo</a:t>
            </a:r>
            <a:r>
              <a:rPr lang="en-US" sz="900" dirty="0"/>
              <a:t> by Unknown Author is licensed under </a:t>
            </a:r>
            <a:r>
              <a:rPr lang="en-US" sz="900" dirty="0">
                <a:hlinkClick r:id="rId7" tooltip="https://creativecommons.org/licenses/by-sa/3.0/"/>
              </a:rPr>
              <a:t>CC BY-SA</a:t>
            </a:r>
            <a:endParaRPr lang="en-US" sz="900" dirty="0"/>
          </a:p>
        </p:txBody>
      </p:sp>
    </p:spTree>
    <p:extLst>
      <p:ext uri="{BB962C8B-B14F-4D97-AF65-F5344CB8AC3E}">
        <p14:creationId xmlns:p14="http://schemas.microsoft.com/office/powerpoint/2010/main" val="16369415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34680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Born in about 330 to a wealthy Christian family, he studied in Athens, taught rhetoric, was baptised and then pursued a monastic life.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was appointed presbyter (364), then bishop of Caesarea.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devoted himself to social schemes for the poor and the fight against Arianism.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died in 379.</a:t>
            </a:r>
          </a:p>
        </p:txBody>
      </p:sp>
    </p:spTree>
    <p:extLst>
      <p:ext uri="{BB962C8B-B14F-4D97-AF65-F5344CB8AC3E}">
        <p14:creationId xmlns:p14="http://schemas.microsoft.com/office/powerpoint/2010/main" val="316461342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2039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lnSpc>
                <a:spcPct val="120000"/>
              </a:lnSpc>
              <a:spcBef>
                <a:spcPts val="800"/>
              </a:spcBef>
              <a:buFont typeface="Arial" panose="020B0604020202020204" pitchFamily="34" charset="0"/>
              <a:buChar char="•"/>
            </a:pPr>
            <a:r>
              <a:rPr lang="en-AU" dirty="0">
                <a:ln>
                  <a:noFill/>
                </a:ln>
                <a:solidFill>
                  <a:srgbClr val="000000"/>
                </a:solidFill>
                <a:effectLst/>
                <a:ea typeface="Arial Unicode MS" panose="020B0604020202020204" pitchFamily="34" charset="-128"/>
                <a:cs typeface="Arial Unicode MS" panose="020B0604020202020204" pitchFamily="34" charset="-128"/>
              </a:rPr>
              <a:t>Born in about 330 to a wealthy Christian family, he studied in Athens, taught rhetoric, was baptised and then pursued a monastic life.  </a:t>
            </a:r>
          </a:p>
          <a:p>
            <a:pPr marL="285750" indent="-285750">
              <a:lnSpc>
                <a:spcPct val="120000"/>
              </a:lnSpc>
              <a:spcBef>
                <a:spcPts val="800"/>
              </a:spcBef>
              <a:buFont typeface="Arial" panose="020B0604020202020204" pitchFamily="34" charset="0"/>
              <a:buChar char="•"/>
            </a:pPr>
            <a:r>
              <a:rPr lang="en-AU" dirty="0">
                <a:ln>
                  <a:noFill/>
                </a:ln>
                <a:solidFill>
                  <a:srgbClr val="000000"/>
                </a:solidFill>
                <a:effectLst/>
                <a:ea typeface="Arial Unicode MS" panose="020B0604020202020204" pitchFamily="34" charset="-128"/>
                <a:cs typeface="Arial Unicode MS" panose="020B0604020202020204" pitchFamily="34" charset="-128"/>
              </a:rPr>
              <a:t>He was appointed presbyter (364), then bishop of Caesarea. </a:t>
            </a:r>
          </a:p>
          <a:p>
            <a:pPr marL="285750" indent="-285750">
              <a:lnSpc>
                <a:spcPct val="120000"/>
              </a:lnSpc>
              <a:spcBef>
                <a:spcPts val="800"/>
              </a:spcBef>
              <a:buFont typeface="Arial" panose="020B0604020202020204" pitchFamily="34" charset="0"/>
              <a:buChar char="•"/>
            </a:pPr>
            <a:r>
              <a:rPr lang="en-AU" dirty="0">
                <a:ln>
                  <a:noFill/>
                </a:ln>
                <a:solidFill>
                  <a:srgbClr val="000000"/>
                </a:solidFill>
                <a:effectLst/>
                <a:ea typeface="Arial Unicode MS" panose="020B0604020202020204" pitchFamily="34" charset="-128"/>
                <a:cs typeface="Arial Unicode MS" panose="020B0604020202020204" pitchFamily="34" charset="-128"/>
              </a:rPr>
              <a:t>He devoted himself to social schemes for the poor and the fight against Arianism.  </a:t>
            </a:r>
          </a:p>
          <a:p>
            <a:pPr marL="285750" indent="-285750">
              <a:lnSpc>
                <a:spcPct val="120000"/>
              </a:lnSpc>
              <a:spcBef>
                <a:spcPts val="800"/>
              </a:spcBef>
              <a:buFont typeface="Arial" panose="020B0604020202020204" pitchFamily="34" charset="0"/>
              <a:buChar char="•"/>
            </a:pPr>
            <a:r>
              <a:rPr lang="en-AU" dirty="0">
                <a:ln>
                  <a:noFill/>
                </a:ln>
                <a:solidFill>
                  <a:srgbClr val="000000"/>
                </a:solidFill>
                <a:effectLst/>
                <a:ea typeface="Arial Unicode MS" panose="020B0604020202020204" pitchFamily="34" charset="-128"/>
                <a:cs typeface="Arial Unicode MS" panose="020B0604020202020204" pitchFamily="34" charset="-128"/>
              </a:rPr>
              <a:t>He died in 379.</a:t>
            </a:r>
          </a:p>
        </p:txBody>
      </p:sp>
      <p:sp>
        <p:nvSpPr>
          <p:cNvPr id="9" name="TextBox 8">
            <a:extLst>
              <a:ext uri="{FF2B5EF4-FFF2-40B4-BE49-F238E27FC236}">
                <a16:creationId xmlns:a16="http://schemas.microsoft.com/office/drawing/2014/main" id="{15A3B9C7-70B5-E2A6-DB74-9999CC41BD7C}"/>
              </a:ext>
            </a:extLst>
          </p:cNvPr>
          <p:cNvSpPr txBox="1"/>
          <p:nvPr/>
        </p:nvSpPr>
        <p:spPr>
          <a:xfrm>
            <a:off x="5241325" y="3738320"/>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rPr>
              <a:t>Basil</a:t>
            </a:r>
            <a:endParaRPr lang="en-US" sz="3600"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endParaRPr>
          </a:p>
        </p:txBody>
      </p:sp>
      <p:pic>
        <p:nvPicPr>
          <p:cNvPr id="12" name="Picture 11" descr="A religious painting of a person holding a book&#10;&#10;Description automatically generated">
            <a:extLst>
              <a:ext uri="{FF2B5EF4-FFF2-40B4-BE49-F238E27FC236}">
                <a16:creationId xmlns:a16="http://schemas.microsoft.com/office/drawing/2014/main" id="{9D87468D-12A3-25E0-377D-DB5348B1AC8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694044" y="2727319"/>
            <a:ext cx="2957433" cy="3624305"/>
          </a:xfrm>
          <a:prstGeom prst="rect">
            <a:avLst/>
          </a:prstGeom>
        </p:spPr>
      </p:pic>
      <p:sp>
        <p:nvSpPr>
          <p:cNvPr id="13" name="TextBox 12">
            <a:extLst>
              <a:ext uri="{FF2B5EF4-FFF2-40B4-BE49-F238E27FC236}">
                <a16:creationId xmlns:a16="http://schemas.microsoft.com/office/drawing/2014/main" id="{92460FD1-2C9D-E2FE-1270-6681DD0AF54B}"/>
              </a:ext>
            </a:extLst>
          </p:cNvPr>
          <p:cNvSpPr txBox="1"/>
          <p:nvPr/>
        </p:nvSpPr>
        <p:spPr>
          <a:xfrm>
            <a:off x="1694044" y="6361504"/>
            <a:ext cx="2957433" cy="2370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900" dirty="0">
                <a:hlinkClick r:id="rId6" tooltip="https://nearemmaus.wordpress.com/2010/01/03/basil-the-great-on-the-equality-of-the-holy-spirit-with-the-father-and-son/"/>
              </a:rPr>
              <a:t>This Photo</a:t>
            </a:r>
            <a:r>
              <a:rPr lang="en-US" sz="900" dirty="0"/>
              <a:t> by Unknown Author is licensed under </a:t>
            </a:r>
            <a:r>
              <a:rPr lang="en-US" sz="900" dirty="0">
                <a:hlinkClick r:id="rId7" tooltip="https://creativecommons.org/licenses/by/3.0/"/>
              </a:rPr>
              <a:t>CC BY</a:t>
            </a:r>
            <a:endParaRPr lang="en-US" sz="900" dirty="0"/>
          </a:p>
        </p:txBody>
      </p:sp>
    </p:spTree>
    <p:extLst>
      <p:ext uri="{BB962C8B-B14F-4D97-AF65-F5344CB8AC3E}">
        <p14:creationId xmlns:p14="http://schemas.microsoft.com/office/powerpoint/2010/main" val="153629849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28483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A silver statue of this person, dressed in a long robe was erected close to the church in Constantinople in 403.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John, the bishop, regarded this as an insult and used his 'golden tongue' to condemn this, using abuse and ridicule to great effect.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Accused of a personal attack, John delivered a particularly famous oration.</a:t>
            </a:r>
          </a:p>
        </p:txBody>
      </p:sp>
    </p:spTree>
    <p:extLst>
      <p:ext uri="{BB962C8B-B14F-4D97-AF65-F5344CB8AC3E}">
        <p14:creationId xmlns:p14="http://schemas.microsoft.com/office/powerpoint/2010/main" val="264429064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16049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A silver statue of this person, dressed in a long robe was erected close to the church in Constantinople in 403.  </a:t>
            </a:r>
          </a:p>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John, the bishop, regarded this as an insult and used his 'golden tongue' to condemn this, using abuse and ridicule to great effect.  </a:t>
            </a:r>
          </a:p>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Accused of a personal attack, John delivered a particularly famous oration.</a:t>
            </a:r>
          </a:p>
        </p:txBody>
      </p:sp>
      <p:sp>
        <p:nvSpPr>
          <p:cNvPr id="9" name="TextBox 8">
            <a:extLst>
              <a:ext uri="{FF2B5EF4-FFF2-40B4-BE49-F238E27FC236}">
                <a16:creationId xmlns:a16="http://schemas.microsoft.com/office/drawing/2014/main" id="{15A3B9C7-70B5-E2A6-DB74-9999CC41BD7C}"/>
              </a:ext>
            </a:extLst>
          </p:cNvPr>
          <p:cNvSpPr txBox="1"/>
          <p:nvPr/>
        </p:nvSpPr>
        <p:spPr>
          <a:xfrm>
            <a:off x="5241325" y="3738320"/>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rPr>
              <a:t>Empress </a:t>
            </a:r>
            <a:r>
              <a:rPr lang="en-AU" sz="3600" b="0" i="0" u="none" strike="noStrike" dirty="0" err="1">
                <a:solidFill>
                  <a:srgbClr val="7030A0"/>
                </a:solidFill>
                <a:effectLst>
                  <a:outerShdw blurRad="50800" dist="38100" dir="8100000" algn="tr" rotWithShape="0">
                    <a:prstClr val="black">
                      <a:alpha val="40000"/>
                    </a:prstClr>
                  </a:outerShdw>
                </a:effectLst>
                <a:latin typeface="Copperplate Gothic Bold" panose="020E0705020206020404" pitchFamily="34" charset="77"/>
              </a:rPr>
              <a:t>Eudoxia</a:t>
            </a:r>
            <a:endParaRPr lang="en-AU" sz="3600" b="0" i="0" u="none" strike="noStrike"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endParaRPr>
          </a:p>
        </p:txBody>
      </p:sp>
      <p:pic>
        <p:nvPicPr>
          <p:cNvPr id="5" name="Picture 4" descr="A painting of a person in a robe&#10;&#10;Description automatically generated">
            <a:extLst>
              <a:ext uri="{FF2B5EF4-FFF2-40B4-BE49-F238E27FC236}">
                <a16:creationId xmlns:a16="http://schemas.microsoft.com/office/drawing/2014/main" id="{FAB02CCD-57B2-4A73-2E77-7AA38BFBC84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806660" y="2591218"/>
            <a:ext cx="2839463" cy="3554170"/>
          </a:xfrm>
          <a:prstGeom prst="rect">
            <a:avLst/>
          </a:prstGeom>
        </p:spPr>
      </p:pic>
      <p:sp>
        <p:nvSpPr>
          <p:cNvPr id="7" name="TextBox 6">
            <a:extLst>
              <a:ext uri="{FF2B5EF4-FFF2-40B4-BE49-F238E27FC236}">
                <a16:creationId xmlns:a16="http://schemas.microsoft.com/office/drawing/2014/main" id="{FF94C637-3A40-27B3-8A87-CAA973D9FD65}"/>
              </a:ext>
            </a:extLst>
          </p:cNvPr>
          <p:cNvSpPr txBox="1"/>
          <p:nvPr/>
        </p:nvSpPr>
        <p:spPr>
          <a:xfrm>
            <a:off x="1806661" y="6249800"/>
            <a:ext cx="2839462"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800" dirty="0">
                <a:hlinkClick r:id="rId6" tooltip="http://batboyreads.blogspot.com/2011_03_01_archive.html"/>
              </a:rPr>
              <a:t>This Photo</a:t>
            </a:r>
            <a:r>
              <a:rPr lang="en-US" sz="800" dirty="0"/>
              <a:t> by Unknown Author is licensed under </a:t>
            </a:r>
            <a:r>
              <a:rPr lang="en-US" sz="800" dirty="0">
                <a:hlinkClick r:id="rId7" tooltip="https://creativecommons.org/licenses/by-nc-nd/3.0/"/>
              </a:rPr>
              <a:t>CC BY-NC-ND</a:t>
            </a:r>
            <a:endParaRPr lang="en-US" sz="800" dirty="0"/>
          </a:p>
        </p:txBody>
      </p:sp>
    </p:spTree>
    <p:extLst>
      <p:ext uri="{BB962C8B-B14F-4D97-AF65-F5344CB8AC3E}">
        <p14:creationId xmlns:p14="http://schemas.microsoft.com/office/powerpoint/2010/main" val="238239538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51217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was born in Numidia in 354, moved to Carthage for his later education, had a son out of wedlock and became professor of rhetoric in Milan in 384.</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Strongly influenced by Ambrose he eventually found in Christ the answer to his strong sense of sinfulness after reading Romans 13:13-14.</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was baptised in 387 much to the delight of his praying Christian mother. </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Arguably the greatest Christian theologian after the Apostle Paul, he emphasised the need for salvation by grace.</a:t>
            </a:r>
          </a:p>
          <a:p>
            <a:pPr marL="457200" indent="-4572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died in 430 as the Vandals besieged the city where he had been bishop since 396.</a:t>
            </a:r>
          </a:p>
        </p:txBody>
      </p:sp>
    </p:spTree>
    <p:extLst>
      <p:ext uri="{BB962C8B-B14F-4D97-AF65-F5344CB8AC3E}">
        <p14:creationId xmlns:p14="http://schemas.microsoft.com/office/powerpoint/2010/main" val="335660868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oden blocks with question marks">
            <a:extLst>
              <a:ext uri="{FF2B5EF4-FFF2-40B4-BE49-F238E27FC236}">
                <a16:creationId xmlns:a16="http://schemas.microsoft.com/office/drawing/2014/main" id="{BB5CAEB5-A519-8343-F77A-6C5EF6A3B286}"/>
              </a:ext>
            </a:extLst>
          </p:cNvPr>
          <p:cNvPicPr>
            <a:picLocks noChangeAspect="1"/>
          </p:cNvPicPr>
          <p:nvPr/>
        </p:nvPicPr>
        <p:blipFill>
          <a:blip r:embed="rId2">
            <a:alphaModFix amt="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AM I?</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609574"/>
            <a:ext cx="11640065" cy="2807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He was born in Numidia in 354, moved to Carthage for his later education, had a son out of wedlock and became professor of rhetoric in Milan in 384.</a:t>
            </a:r>
          </a:p>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Strongly influenced by Ambrose he eventually found in Christ the answer to his strong sense of sinfulness after reading Romans 13:13-14.</a:t>
            </a:r>
          </a:p>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He was baptised in 387 much to the delight of his praying Christian mother. </a:t>
            </a:r>
          </a:p>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Arguably the greatest Christian theologian after the Apostle Paul, he emphasised the need for salvation by grace.</a:t>
            </a:r>
          </a:p>
          <a:p>
            <a:pPr marL="457200" indent="-457200">
              <a:lnSpc>
                <a:spcPct val="120000"/>
              </a:lnSpc>
              <a:spcBef>
                <a:spcPts val="800"/>
              </a:spcBef>
              <a:buFont typeface="Arial" panose="020B0604020202020204" pitchFamily="34" charset="0"/>
              <a:buChar char="•"/>
            </a:pPr>
            <a:r>
              <a:rPr lang="en-AU" sz="1800" dirty="0">
                <a:ln>
                  <a:noFill/>
                </a:ln>
                <a:solidFill>
                  <a:srgbClr val="000000"/>
                </a:solidFill>
                <a:effectLst/>
                <a:ea typeface="Arial Unicode MS" panose="020B0604020202020204" pitchFamily="34" charset="-128"/>
                <a:cs typeface="Arial Unicode MS" panose="020B0604020202020204" pitchFamily="34" charset="-128"/>
              </a:rPr>
              <a:t>He died in 430 as the Vandals besieged the city where he had been bishop since 396.</a:t>
            </a:r>
          </a:p>
        </p:txBody>
      </p:sp>
      <p:sp>
        <p:nvSpPr>
          <p:cNvPr id="9" name="TextBox 8">
            <a:extLst>
              <a:ext uri="{FF2B5EF4-FFF2-40B4-BE49-F238E27FC236}">
                <a16:creationId xmlns:a16="http://schemas.microsoft.com/office/drawing/2014/main" id="{15A3B9C7-70B5-E2A6-DB74-9999CC41BD7C}"/>
              </a:ext>
            </a:extLst>
          </p:cNvPr>
          <p:cNvSpPr txBox="1"/>
          <p:nvPr/>
        </p:nvSpPr>
        <p:spPr>
          <a:xfrm>
            <a:off x="5228968" y="4370161"/>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rgbClr val="7030A0"/>
                </a:solidFill>
                <a:effectLst>
                  <a:outerShdw blurRad="50800" dist="38100" dir="8100000" algn="tr" rotWithShape="0">
                    <a:prstClr val="black">
                      <a:alpha val="40000"/>
                    </a:prstClr>
                  </a:outerShdw>
                </a:effectLst>
                <a:latin typeface="Copperplate Gothic Bold" panose="020E0705020206020404" pitchFamily="34" charset="77"/>
              </a:rPr>
              <a:t>Augustine</a:t>
            </a:r>
          </a:p>
        </p:txBody>
      </p:sp>
      <p:pic>
        <p:nvPicPr>
          <p:cNvPr id="8" name="Picture 7" descr="A painting of a person with his hands on his chest&#10;&#10;Description automatically generated">
            <a:extLst>
              <a:ext uri="{FF2B5EF4-FFF2-40B4-BE49-F238E27FC236}">
                <a16:creationId xmlns:a16="http://schemas.microsoft.com/office/drawing/2014/main" id="{F923CF95-6AEE-A5D2-F343-C9D0C14AE0C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flipH="1">
            <a:off x="1257986" y="3739008"/>
            <a:ext cx="4178987" cy="2160625"/>
          </a:xfrm>
          <a:prstGeom prst="rect">
            <a:avLst/>
          </a:prstGeom>
        </p:spPr>
      </p:pic>
      <p:sp>
        <p:nvSpPr>
          <p:cNvPr id="10" name="TextBox 9">
            <a:extLst>
              <a:ext uri="{FF2B5EF4-FFF2-40B4-BE49-F238E27FC236}">
                <a16:creationId xmlns:a16="http://schemas.microsoft.com/office/drawing/2014/main" id="{15A7B73F-0475-0B52-C41E-5A1AC5A7C861}"/>
              </a:ext>
            </a:extLst>
          </p:cNvPr>
          <p:cNvSpPr txBox="1"/>
          <p:nvPr/>
        </p:nvSpPr>
        <p:spPr>
          <a:xfrm>
            <a:off x="1257986" y="5969772"/>
            <a:ext cx="4178987" cy="230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900">
                <a:hlinkClick r:id="rId6" tooltip="http://www.acountrypriest.com/2020/08/28/"/>
              </a:rPr>
              <a:t>This Photo</a:t>
            </a:r>
            <a:r>
              <a:rPr lang="en-US" sz="900"/>
              <a:t> by Unknown Author is licensed under </a:t>
            </a:r>
            <a:r>
              <a:rPr lang="en-US" sz="900">
                <a:hlinkClick r:id="rId7" tooltip="https://creativecommons.org/licenses/by/3.0/"/>
              </a:rPr>
              <a:t>CC BY</a:t>
            </a:r>
            <a:endParaRPr lang="en-US" sz="900"/>
          </a:p>
        </p:txBody>
      </p:sp>
    </p:spTree>
    <p:extLst>
      <p:ext uri="{BB962C8B-B14F-4D97-AF65-F5344CB8AC3E}">
        <p14:creationId xmlns:p14="http://schemas.microsoft.com/office/powerpoint/2010/main" val="319234004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1419379"/>
            <a:ext cx="11640065" cy="40192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3600"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 “Not in rioting and drunkenness, not in chambering and wantonness, not in strife and envying; but put ye on the Lord Jesus Christ, and make not provision for the flesh ... I wished to read no further; nor did I need; for instantly at the end of this sentence, by a light as it were of serenity infused into my heart, all the darkness of doubt vanished.”</a:t>
            </a:r>
            <a:endParaRPr lang="en-AU" sz="36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spTree>
    <p:extLst>
      <p:ext uri="{BB962C8B-B14F-4D97-AF65-F5344CB8AC3E}">
        <p14:creationId xmlns:p14="http://schemas.microsoft.com/office/powerpoint/2010/main" val="5942390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5966" y="1419379"/>
            <a:ext cx="11640065" cy="10585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 “Not in rioting and drunkenness, not in chambering and wantonness, not in strife and envying; but put ye on the Lord Jesus Christ, and make not provision for the flesh ... I wished to read no further; nor did I need; for instantly at the end of this sentence, by a light as it were of serenity infused into my heart, all the darkness of doubt vanished.”</a:t>
            </a:r>
            <a:endParaRPr lang="en-AU"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sp>
        <p:nvSpPr>
          <p:cNvPr id="3" name="TextBox 2">
            <a:extLst>
              <a:ext uri="{FF2B5EF4-FFF2-40B4-BE49-F238E27FC236}">
                <a16:creationId xmlns:a16="http://schemas.microsoft.com/office/drawing/2014/main" id="{574182A6-B944-E090-B08B-1EAB9B25D970}"/>
              </a:ext>
            </a:extLst>
          </p:cNvPr>
          <p:cNvSpPr txBox="1"/>
          <p:nvPr/>
        </p:nvSpPr>
        <p:spPr>
          <a:xfrm>
            <a:off x="5228968" y="4370161"/>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chemeClr val="accent1">
                    <a:lumMod val="50000"/>
                  </a:schemeClr>
                </a:solidFill>
                <a:effectLst>
                  <a:outerShdw blurRad="50800" dist="38100" dir="8100000" algn="tr" rotWithShape="0">
                    <a:prstClr val="black">
                      <a:alpha val="40000"/>
                    </a:prstClr>
                  </a:outerShdw>
                </a:effectLst>
                <a:latin typeface="Copperplate Gothic Bold" panose="020E0705020206020404" pitchFamily="34" charset="77"/>
              </a:rPr>
              <a:t>Augustine</a:t>
            </a:r>
          </a:p>
        </p:txBody>
      </p:sp>
      <p:pic>
        <p:nvPicPr>
          <p:cNvPr id="4" name="Picture 3" descr="A painting of a person with his hands on his chest&#10;&#10;Description automatically generated">
            <a:extLst>
              <a:ext uri="{FF2B5EF4-FFF2-40B4-BE49-F238E27FC236}">
                <a16:creationId xmlns:a16="http://schemas.microsoft.com/office/drawing/2014/main" id="{F8B803E1-AC56-4C53-B975-90E97ED1A12F}"/>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flipH="1">
            <a:off x="1257986" y="3739008"/>
            <a:ext cx="4178987" cy="2160625"/>
          </a:xfrm>
          <a:prstGeom prst="rect">
            <a:avLst/>
          </a:prstGeom>
        </p:spPr>
      </p:pic>
      <p:sp>
        <p:nvSpPr>
          <p:cNvPr id="5" name="TextBox 4">
            <a:extLst>
              <a:ext uri="{FF2B5EF4-FFF2-40B4-BE49-F238E27FC236}">
                <a16:creationId xmlns:a16="http://schemas.microsoft.com/office/drawing/2014/main" id="{8B93DD5F-114B-DCEA-D657-6AEAB6922A18}"/>
              </a:ext>
            </a:extLst>
          </p:cNvPr>
          <p:cNvSpPr txBox="1"/>
          <p:nvPr/>
        </p:nvSpPr>
        <p:spPr>
          <a:xfrm>
            <a:off x="1257986" y="5969772"/>
            <a:ext cx="4178987" cy="230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900">
                <a:hlinkClick r:id="rId8" tooltip="http://www.acountrypriest.com/2020/08/28/"/>
              </a:rPr>
              <a:t>This Photo</a:t>
            </a:r>
            <a:r>
              <a:rPr lang="en-US" sz="900"/>
              <a:t> by Unknown Author is licensed under </a:t>
            </a:r>
            <a:r>
              <a:rPr lang="en-US" sz="900">
                <a:hlinkClick r:id="rId9" tooltip="https://creativecommons.org/licenses/by/3.0/"/>
              </a:rPr>
              <a:t>CC BY</a:t>
            </a:r>
            <a:endParaRPr lang="en-US" sz="900"/>
          </a:p>
        </p:txBody>
      </p:sp>
    </p:spTree>
    <p:extLst>
      <p:ext uri="{BB962C8B-B14F-4D97-AF65-F5344CB8AC3E}">
        <p14:creationId xmlns:p14="http://schemas.microsoft.com/office/powerpoint/2010/main" val="339371119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4867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3200"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“For neither is the Son Father, for the Father is One, but he is what the Father is; nor is the Spirit Son because he is of God, for the only-begotten is One, but he is what the Son is.  The Three are One in Godhead, and the One Three in properties; so that neither is the unity a Sabellian one, nor do the Three countenance the present evil division.</a:t>
            </a:r>
            <a:endParaRPr lang="en-AU" sz="32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AU" sz="3200"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     What then?  Is the Spirit God?  Most certainly.  Well then, is he consubstantial?  Yes, if he is God!”</a:t>
            </a:r>
            <a:endParaRPr lang="en-AU" sz="32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spTree>
    <p:extLst>
      <p:ext uri="{BB962C8B-B14F-4D97-AF65-F5344CB8AC3E}">
        <p14:creationId xmlns:p14="http://schemas.microsoft.com/office/powerpoint/2010/main" val="413951534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1493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“For neither is the Son Father, for the Father is One, but he is what the Father is; nor is the Spirit Son because he is of God, for the only-begotten is One, but he is what the Son is.  The Three are One in Godhead, and the One Three in properties; so that neither is the unity a Sabellian one, nor do the Three countenance the present evil division.</a:t>
            </a:r>
            <a:endParaRPr lang="en-AU"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AU"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     What then?  Is the Spirit God?  Most certainly.  Well then, is he consubstantial?  Yes, if he is God!”</a:t>
            </a:r>
            <a:endParaRPr lang="en-AU"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pic>
        <p:nvPicPr>
          <p:cNvPr id="4" name="Picture 3" descr="A painting of a person holding a book&#10;&#10;Description automatically generated">
            <a:extLst>
              <a:ext uri="{FF2B5EF4-FFF2-40B4-BE49-F238E27FC236}">
                <a16:creationId xmlns:a16="http://schemas.microsoft.com/office/drawing/2014/main" id="{FD5992BE-21D3-A71E-B958-2C10233AA1B2}"/>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798595" y="2904410"/>
            <a:ext cx="2056713" cy="3105637"/>
          </a:xfrm>
          <a:prstGeom prst="rect">
            <a:avLst/>
          </a:prstGeom>
        </p:spPr>
      </p:pic>
      <p:sp>
        <p:nvSpPr>
          <p:cNvPr id="5" name="TextBox 4">
            <a:extLst>
              <a:ext uri="{FF2B5EF4-FFF2-40B4-BE49-F238E27FC236}">
                <a16:creationId xmlns:a16="http://schemas.microsoft.com/office/drawing/2014/main" id="{BB64E332-AD4B-1C4D-7695-B5214E688856}"/>
              </a:ext>
            </a:extLst>
          </p:cNvPr>
          <p:cNvSpPr txBox="1"/>
          <p:nvPr/>
        </p:nvSpPr>
        <p:spPr>
          <a:xfrm>
            <a:off x="1798595" y="6102872"/>
            <a:ext cx="2056713" cy="184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600" dirty="0">
                <a:hlinkClick r:id="rId8" tooltip="https://nearemmaus.wordpress.com/2010/01/03/gregory-of-nazianzos-the-patron-saint-of-those-who-do-not-want-to-be-bishops/"/>
              </a:rPr>
              <a:t>This Photo</a:t>
            </a:r>
            <a:r>
              <a:rPr lang="en-US" sz="600" dirty="0"/>
              <a:t> by Unknown Author is licensed under </a:t>
            </a:r>
            <a:r>
              <a:rPr lang="en-US" sz="600" dirty="0">
                <a:hlinkClick r:id="rId9" tooltip="https://creativecommons.org/licenses/by/3.0/"/>
              </a:rPr>
              <a:t>CC BY</a:t>
            </a:r>
            <a:endParaRPr lang="en-US" sz="600" dirty="0"/>
          </a:p>
        </p:txBody>
      </p:sp>
      <p:sp>
        <p:nvSpPr>
          <p:cNvPr id="7" name="TextBox 6">
            <a:extLst>
              <a:ext uri="{FF2B5EF4-FFF2-40B4-BE49-F238E27FC236}">
                <a16:creationId xmlns:a16="http://schemas.microsoft.com/office/drawing/2014/main" id="{CF544023-C121-87AC-0F4D-B5DC6DBB53C8}"/>
              </a:ext>
            </a:extLst>
          </p:cNvPr>
          <p:cNvSpPr txBox="1"/>
          <p:nvPr/>
        </p:nvSpPr>
        <p:spPr>
          <a:xfrm>
            <a:off x="5228968" y="4370161"/>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chemeClr val="accent1">
                    <a:lumMod val="50000"/>
                  </a:schemeClr>
                </a:solidFill>
                <a:effectLst>
                  <a:outerShdw blurRad="50800" dist="38100" dir="8100000" algn="tr" rotWithShape="0">
                    <a:prstClr val="black">
                      <a:alpha val="40000"/>
                    </a:prstClr>
                  </a:outerShdw>
                </a:effectLst>
                <a:latin typeface="Copperplate Gothic Bold" panose="020E0705020206020404" pitchFamily="34" charset="77"/>
              </a:rPr>
              <a:t>Gregory of Nazianzus</a:t>
            </a:r>
          </a:p>
        </p:txBody>
      </p:sp>
    </p:spTree>
    <p:extLst>
      <p:ext uri="{BB962C8B-B14F-4D97-AF65-F5344CB8AC3E}">
        <p14:creationId xmlns:p14="http://schemas.microsoft.com/office/powerpoint/2010/main" val="186771528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3659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4400" i="1" dirty="0">
                <a:effectLst/>
                <a:latin typeface="Cambria" panose="02040503050406030204" pitchFamily="18" charset="0"/>
                <a:ea typeface="Arial Unicode MS" panose="020B0604020202020204" pitchFamily="34" charset="-128"/>
                <a:cs typeface="Times New Roman" panose="02020603050405020304" pitchFamily="18" charset="0"/>
              </a:rPr>
              <a:t>“… the Latin manuscripts of the Scriptures are proved to be faulty by the variations which all of them exhibit, and my object has been to restore them to the form of the Greek original...”</a:t>
            </a:r>
            <a:r>
              <a:rPr lang="en-AU" sz="6600" dirty="0">
                <a:effectLst/>
              </a:rPr>
              <a:t> </a:t>
            </a:r>
            <a:endParaRPr lang="en-AU" sz="66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spTree>
    <p:extLst>
      <p:ext uri="{BB962C8B-B14F-4D97-AF65-F5344CB8AC3E}">
        <p14:creationId xmlns:p14="http://schemas.microsoft.com/office/powerpoint/2010/main" val="158390875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10777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2000" i="1" dirty="0">
                <a:effectLst/>
                <a:latin typeface="Cambria" panose="02040503050406030204" pitchFamily="18" charset="0"/>
                <a:ea typeface="Arial Unicode MS" panose="020B0604020202020204" pitchFamily="34" charset="-128"/>
                <a:cs typeface="Times New Roman" panose="02020603050405020304" pitchFamily="18" charset="0"/>
              </a:rPr>
              <a:t>“… the Latin manuscripts of the Scriptures are proved to be faulty by the variations which all of them exhibit, and my object has been to restore them to the form of the Greek original...”</a:t>
            </a:r>
            <a:r>
              <a:rPr lang="en-AU" sz="3600" dirty="0">
                <a:effectLst/>
              </a:rPr>
              <a:t> </a:t>
            </a:r>
            <a:endParaRPr lang="en-AU" sz="36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pic>
        <p:nvPicPr>
          <p:cNvPr id="4" name="Picture 3" descr="A painting of a person in a red robe&#10;&#10;Description automatically generated">
            <a:extLst>
              <a:ext uri="{FF2B5EF4-FFF2-40B4-BE49-F238E27FC236}">
                <a16:creationId xmlns:a16="http://schemas.microsoft.com/office/drawing/2014/main" id="{2BAC9142-5734-A8FB-10A7-DCD24AB2413C}"/>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023418" y="2477774"/>
            <a:ext cx="2407415" cy="3732427"/>
          </a:xfrm>
          <a:prstGeom prst="rect">
            <a:avLst/>
          </a:prstGeom>
        </p:spPr>
      </p:pic>
      <p:sp>
        <p:nvSpPr>
          <p:cNvPr id="5" name="TextBox 4">
            <a:extLst>
              <a:ext uri="{FF2B5EF4-FFF2-40B4-BE49-F238E27FC236}">
                <a16:creationId xmlns:a16="http://schemas.microsoft.com/office/drawing/2014/main" id="{23BEA55E-A902-9F86-052D-563163B8B5FF}"/>
              </a:ext>
            </a:extLst>
          </p:cNvPr>
          <p:cNvSpPr txBox="1"/>
          <p:nvPr/>
        </p:nvSpPr>
        <p:spPr>
          <a:xfrm>
            <a:off x="2023418" y="6271434"/>
            <a:ext cx="2276732" cy="184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600" dirty="0">
                <a:hlinkClick r:id="rId8" tooltip="https://www.ofielcatolico.com.br/2004/09/30-de-setembro-dia-de-sao-jeronimo-dia.html"/>
              </a:rPr>
              <a:t>This Photo</a:t>
            </a:r>
            <a:r>
              <a:rPr lang="en-US" sz="600" dirty="0"/>
              <a:t> by Unknown Author is licensed under </a:t>
            </a:r>
            <a:r>
              <a:rPr lang="en-US" sz="600" dirty="0">
                <a:hlinkClick r:id="rId9" tooltip="https://creativecommons.org/licenses/by-nc-nd/3.0/"/>
              </a:rPr>
              <a:t>CC BY-NC-ND</a:t>
            </a:r>
            <a:endParaRPr lang="en-US" sz="600" dirty="0"/>
          </a:p>
        </p:txBody>
      </p:sp>
      <p:sp>
        <p:nvSpPr>
          <p:cNvPr id="7" name="TextBox 6">
            <a:extLst>
              <a:ext uri="{FF2B5EF4-FFF2-40B4-BE49-F238E27FC236}">
                <a16:creationId xmlns:a16="http://schemas.microsoft.com/office/drawing/2014/main" id="{F3E5A9B0-C305-7D0D-874B-900F2DF991CE}"/>
              </a:ext>
            </a:extLst>
          </p:cNvPr>
          <p:cNvSpPr txBox="1"/>
          <p:nvPr/>
        </p:nvSpPr>
        <p:spPr>
          <a:xfrm>
            <a:off x="5152989" y="3697656"/>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chemeClr val="accent1">
                    <a:lumMod val="50000"/>
                  </a:schemeClr>
                </a:solidFill>
                <a:effectLst>
                  <a:outerShdw blurRad="50800" dist="38100" dir="8100000" algn="tr" rotWithShape="0">
                    <a:prstClr val="black">
                      <a:alpha val="40000"/>
                    </a:prstClr>
                  </a:outerShdw>
                </a:effectLst>
                <a:latin typeface="Copperplate Gothic Bold" panose="020E0705020206020404" pitchFamily="34" charset="77"/>
              </a:rPr>
              <a:t>Jerome</a:t>
            </a:r>
          </a:p>
        </p:txBody>
      </p:sp>
    </p:spTree>
    <p:extLst>
      <p:ext uri="{BB962C8B-B14F-4D97-AF65-F5344CB8AC3E}">
        <p14:creationId xmlns:p14="http://schemas.microsoft.com/office/powerpoint/2010/main" val="726138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44555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4000"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“You write, beloved and truly longed for, yourself also in distress, that certain persons, having forsaken the Arians on account of their blasphemy against the Son of God, yet oppose the Holy Spirit, saying that he is not only a creature, but actually one of the ministering spirits, and differs from the angels only in degree.”</a:t>
            </a:r>
            <a:endParaRPr lang="en-AU" sz="40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spTree>
    <p:extLst>
      <p:ext uri="{BB962C8B-B14F-4D97-AF65-F5344CB8AC3E}">
        <p14:creationId xmlns:p14="http://schemas.microsoft.com/office/powerpoint/2010/main" val="6577438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18238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2400"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“You write, beloved and truly longed for, yourself also in distress, that certain persons, having forsaken the Arians on account of their blasphemy against the Son of God, yet oppose the Holy Spirit, saying that he is not only a creature, but actually one of the ministering spirits, and differs from the angels only in degree.”</a:t>
            </a:r>
            <a:endParaRPr lang="en-AU" sz="24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pic>
        <p:nvPicPr>
          <p:cNvPr id="4" name="Picture 3" descr="A painting of a bearded person&#10;&#10;Description automatically generated">
            <a:extLst>
              <a:ext uri="{FF2B5EF4-FFF2-40B4-BE49-F238E27FC236}">
                <a16:creationId xmlns:a16="http://schemas.microsoft.com/office/drawing/2014/main" id="{8FB773E2-F897-F00A-1B37-D96311C9993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786752" y="3208504"/>
            <a:ext cx="2071350" cy="2757273"/>
          </a:xfrm>
          <a:prstGeom prst="rect">
            <a:avLst/>
          </a:prstGeom>
        </p:spPr>
      </p:pic>
      <p:sp>
        <p:nvSpPr>
          <p:cNvPr id="5" name="TextBox 4">
            <a:extLst>
              <a:ext uri="{FF2B5EF4-FFF2-40B4-BE49-F238E27FC236}">
                <a16:creationId xmlns:a16="http://schemas.microsoft.com/office/drawing/2014/main" id="{542A082F-4C77-B40E-61EB-530A542720B0}"/>
              </a:ext>
            </a:extLst>
          </p:cNvPr>
          <p:cNvSpPr txBox="1"/>
          <p:nvPr/>
        </p:nvSpPr>
        <p:spPr>
          <a:xfrm>
            <a:off x="1786751" y="6073172"/>
            <a:ext cx="2071349" cy="184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600" dirty="0">
                <a:hlinkClick r:id="rId8" tooltip="https://growrag.wordpress.com/2021/04/17/there-is-no-calvinism-behind-the-back-of-the-athanasian-reformed/athanasiusblue/"/>
              </a:rPr>
              <a:t>This Photo</a:t>
            </a:r>
            <a:r>
              <a:rPr lang="en-US" sz="600" dirty="0"/>
              <a:t> by Unknown Author is licensed under </a:t>
            </a:r>
            <a:r>
              <a:rPr lang="en-US" sz="600" dirty="0">
                <a:hlinkClick r:id="rId9" tooltip="https://creativecommons.org/licenses/by-nc-nd/3.0/"/>
              </a:rPr>
              <a:t>CC BY-NC-ND</a:t>
            </a:r>
            <a:endParaRPr lang="en-US" sz="600" dirty="0"/>
          </a:p>
        </p:txBody>
      </p:sp>
      <p:sp>
        <p:nvSpPr>
          <p:cNvPr id="7" name="TextBox 6">
            <a:extLst>
              <a:ext uri="{FF2B5EF4-FFF2-40B4-BE49-F238E27FC236}">
                <a16:creationId xmlns:a16="http://schemas.microsoft.com/office/drawing/2014/main" id="{09F38085-DC43-D540-F347-B1172308BE0C}"/>
              </a:ext>
            </a:extLst>
          </p:cNvPr>
          <p:cNvSpPr txBox="1"/>
          <p:nvPr/>
        </p:nvSpPr>
        <p:spPr>
          <a:xfrm>
            <a:off x="4926595" y="3850613"/>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chemeClr val="accent1">
                    <a:lumMod val="50000"/>
                  </a:schemeClr>
                </a:solidFill>
                <a:effectLst>
                  <a:outerShdw blurRad="50800" dist="38100" dir="8100000" algn="tr" rotWithShape="0">
                    <a:prstClr val="black">
                      <a:alpha val="40000"/>
                    </a:prstClr>
                  </a:outerShdw>
                </a:effectLst>
                <a:latin typeface="Copperplate Gothic Bold" panose="020E0705020206020404" pitchFamily="34" charset="77"/>
              </a:rPr>
              <a:t>Athanasius</a:t>
            </a:r>
          </a:p>
        </p:txBody>
      </p:sp>
    </p:spTree>
    <p:extLst>
      <p:ext uri="{BB962C8B-B14F-4D97-AF65-F5344CB8AC3E}">
        <p14:creationId xmlns:p14="http://schemas.microsoft.com/office/powerpoint/2010/main" val="406438820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4973" y="-1"/>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4079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4400"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“'We pay to Caesar what is Caesar's, and to God what is God's.'   Tribute is due to Caesar; we do not deny it.  The Church belongs to God, therefore it ought not to be assigned to Caesar.  For the temple of God cannot be Caesar's by right.”</a:t>
            </a:r>
            <a:endParaRPr lang="en-AU" sz="44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spTree>
    <p:extLst>
      <p:ext uri="{BB962C8B-B14F-4D97-AF65-F5344CB8AC3E}">
        <p14:creationId xmlns:p14="http://schemas.microsoft.com/office/powerpoint/2010/main" val="226463139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wo blank speech balloons">
            <a:extLst>
              <a:ext uri="{FF2B5EF4-FFF2-40B4-BE49-F238E27FC236}">
                <a16:creationId xmlns:a16="http://schemas.microsoft.com/office/drawing/2014/main" id="{5C372E30-043E-24F8-5273-75F7E4192A73}"/>
              </a:ext>
            </a:extLst>
          </p:cNvPr>
          <p:cNvPicPr>
            <a:picLocks noChangeAspect="1"/>
          </p:cNvPicPr>
          <p:nvPr/>
        </p:nvPicPr>
        <p:blipFill>
          <a:blip r:embed="rId2">
            <a:alphaModFix amt="13000"/>
            <a:extLst>
              <a:ext uri="{28A0092B-C50C-407E-A947-70E740481C1C}">
                <a14:useLocalDpi xmlns:a14="http://schemas.microsoft.com/office/drawing/2010/main" val="0"/>
              </a:ext>
            </a:extLst>
          </a:blip>
          <a:stretch>
            <a:fillRect/>
          </a:stretch>
        </p:blipFill>
        <p:spPr>
          <a:xfrm>
            <a:off x="-121400" y="0"/>
            <a:ext cx="12196973" cy="6858001"/>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3"/>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4"/>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2" name="TextBox 1">
            <a:extLst>
              <a:ext uri="{FF2B5EF4-FFF2-40B4-BE49-F238E27FC236}">
                <a16:creationId xmlns:a16="http://schemas.microsoft.com/office/drawing/2014/main" id="{FC3DA664-6228-6E80-8421-98C9E41EA82A}"/>
              </a:ext>
            </a:extLst>
          </p:cNvPr>
          <p:cNvSpPr txBox="1"/>
          <p:nvPr/>
        </p:nvSpPr>
        <p:spPr>
          <a:xfrm>
            <a:off x="4004441" y="157655"/>
            <a:ext cx="418311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Calibri"/>
              </a:rPr>
              <a:t>Who said this?</a:t>
            </a:r>
          </a:p>
        </p:txBody>
      </p:sp>
      <p:sp>
        <p:nvSpPr>
          <p:cNvPr id="6" name="TextBox 5">
            <a:extLst>
              <a:ext uri="{FF2B5EF4-FFF2-40B4-BE49-F238E27FC236}">
                <a16:creationId xmlns:a16="http://schemas.microsoft.com/office/drawing/2014/main" id="{8E251726-AAFC-32F3-9A53-87D196A242F0}"/>
              </a:ext>
            </a:extLst>
          </p:cNvPr>
          <p:cNvSpPr txBox="1"/>
          <p:nvPr/>
        </p:nvSpPr>
        <p:spPr>
          <a:xfrm>
            <a:off x="273480" y="1272103"/>
            <a:ext cx="11640065" cy="13806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20000"/>
              </a:lnSpc>
              <a:spcBef>
                <a:spcPts val="800"/>
              </a:spcBef>
            </a:pPr>
            <a:r>
              <a:rPr lang="en-AU" sz="2400" i="1" dirty="0">
                <a:ln>
                  <a:noFill/>
                </a:ln>
                <a:solidFill>
                  <a:srgbClr val="000000"/>
                </a:solidFill>
                <a:effectLst/>
                <a:latin typeface="Cambria" panose="02040503050406030204" pitchFamily="18" charset="0"/>
                <a:ea typeface="Arial Unicode MS" panose="020B0604020202020204" pitchFamily="34" charset="-128"/>
                <a:cs typeface="Arial Unicode MS" panose="020B0604020202020204" pitchFamily="34" charset="-128"/>
              </a:rPr>
              <a:t>“'We pay to Caesar what is Caesar's, and to God what is God's.'   Tribute is due to Caesar; we do not deny it.  The Church belongs to God, therefore it ought not to be assigned to Caesar.  For the temple of God cannot be Caesar's by right.”</a:t>
            </a:r>
            <a:endParaRPr lang="en-AU" sz="24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C4201F6B-76F0-C418-0CDE-5C8190F307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76473" b="72637"/>
          <a:stretch/>
        </p:blipFill>
        <p:spPr>
          <a:xfrm>
            <a:off x="0" y="65877"/>
            <a:ext cx="1384883" cy="1145085"/>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CFCB75AC-05AB-F106-2592-8C883E0353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073" t="61614"/>
          <a:stretch/>
        </p:blipFill>
        <p:spPr>
          <a:xfrm>
            <a:off x="10527957" y="5251622"/>
            <a:ext cx="1643889" cy="1606378"/>
          </a:xfrm>
          <a:prstGeom prst="rect">
            <a:avLst/>
          </a:prstGeom>
        </p:spPr>
      </p:pic>
      <p:pic>
        <p:nvPicPr>
          <p:cNvPr id="4" name="Picture 3" descr="A painting of a person with a beard&#10;&#10;Description automatically generated">
            <a:extLst>
              <a:ext uri="{FF2B5EF4-FFF2-40B4-BE49-F238E27FC236}">
                <a16:creationId xmlns:a16="http://schemas.microsoft.com/office/drawing/2014/main" id="{44285287-03EF-3BA7-C69B-AFE1ECEA8FC4}"/>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789670" y="2851350"/>
            <a:ext cx="3647303" cy="3647303"/>
          </a:xfrm>
          <a:prstGeom prst="rect">
            <a:avLst/>
          </a:prstGeom>
        </p:spPr>
      </p:pic>
      <p:sp>
        <p:nvSpPr>
          <p:cNvPr id="5" name="TextBox 4">
            <a:extLst>
              <a:ext uri="{FF2B5EF4-FFF2-40B4-BE49-F238E27FC236}">
                <a16:creationId xmlns:a16="http://schemas.microsoft.com/office/drawing/2014/main" id="{9366878C-8A5D-217B-7D01-50178690A948}"/>
              </a:ext>
            </a:extLst>
          </p:cNvPr>
          <p:cNvSpPr txBox="1"/>
          <p:nvPr/>
        </p:nvSpPr>
        <p:spPr>
          <a:xfrm>
            <a:off x="1789670" y="6636401"/>
            <a:ext cx="3647303"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a:hlinkClick r:id="rId8" tooltip="https://www.joinmychurch.com/churches/St-Ambrose-Parish-Etobicoke-Ontario-Canada/2746"/>
              </a:rPr>
              <a:t>This Photo</a:t>
            </a:r>
            <a:r>
              <a:rPr lang="en-US" sz="700"/>
              <a:t> by Unknown Author is licensed under </a:t>
            </a:r>
            <a:r>
              <a:rPr lang="en-US" sz="700">
                <a:hlinkClick r:id="rId9" tooltip="https://creativecommons.org/licenses/by-sa/3.0/"/>
              </a:rPr>
              <a:t>CC BY-SA</a:t>
            </a:r>
            <a:endParaRPr lang="en-US" sz="700"/>
          </a:p>
        </p:txBody>
      </p:sp>
      <p:sp>
        <p:nvSpPr>
          <p:cNvPr id="7" name="TextBox 6">
            <a:extLst>
              <a:ext uri="{FF2B5EF4-FFF2-40B4-BE49-F238E27FC236}">
                <a16:creationId xmlns:a16="http://schemas.microsoft.com/office/drawing/2014/main" id="{25654F55-FD02-8F69-5906-3995376B2820}"/>
              </a:ext>
            </a:extLst>
          </p:cNvPr>
          <p:cNvSpPr txBox="1"/>
          <p:nvPr/>
        </p:nvSpPr>
        <p:spPr>
          <a:xfrm>
            <a:off x="4926595" y="3850613"/>
            <a:ext cx="6196912"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3600" b="0" i="0" u="none" strike="noStrike" dirty="0">
                <a:solidFill>
                  <a:schemeClr val="accent1">
                    <a:lumMod val="50000"/>
                  </a:schemeClr>
                </a:solidFill>
                <a:effectLst>
                  <a:outerShdw blurRad="50800" dist="38100" dir="8100000" algn="tr" rotWithShape="0">
                    <a:prstClr val="black">
                      <a:alpha val="40000"/>
                    </a:prstClr>
                  </a:outerShdw>
                </a:effectLst>
                <a:latin typeface="Copperplate Gothic Bold" panose="020E0705020206020404" pitchFamily="34" charset="77"/>
              </a:rPr>
              <a:t>Ambrose</a:t>
            </a:r>
          </a:p>
        </p:txBody>
      </p:sp>
    </p:spTree>
    <p:extLst>
      <p:ext uri="{BB962C8B-B14F-4D97-AF65-F5344CB8AC3E}">
        <p14:creationId xmlns:p14="http://schemas.microsoft.com/office/powerpoint/2010/main" val="157926892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2"/>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3"/>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pic>
        <p:nvPicPr>
          <p:cNvPr id="1026" name="Picture 2" descr="Map: Rivalry of the great sees, Rome, Constantinople, Antioch, Alexandria">
            <a:extLst>
              <a:ext uri="{FF2B5EF4-FFF2-40B4-BE49-F238E27FC236}">
                <a16:creationId xmlns:a16="http://schemas.microsoft.com/office/drawing/2014/main" id="{403DB98F-8DA4-5139-01D4-CF54C6CA7CF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2286000" y="301324"/>
            <a:ext cx="7620000" cy="549910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E82705E-5E28-EABB-7067-F93F4B050367}"/>
              </a:ext>
            </a:extLst>
          </p:cNvPr>
          <p:cNvSpPr txBox="1"/>
          <p:nvPr/>
        </p:nvSpPr>
        <p:spPr>
          <a:xfrm>
            <a:off x="3046971" y="6001219"/>
            <a:ext cx="6098058"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AU" sz="2800" b="0" i="0" u="none" strike="noStrike" dirty="0">
                <a:solidFill>
                  <a:srgbClr val="212529"/>
                </a:solidFill>
                <a:effectLst/>
              </a:rPr>
              <a:t>Rivalry of the great sees</a:t>
            </a:r>
            <a:endParaRPr lang="en-US" sz="2800" dirty="0"/>
          </a:p>
        </p:txBody>
      </p:sp>
    </p:spTree>
    <p:extLst>
      <p:ext uri="{BB962C8B-B14F-4D97-AF65-F5344CB8AC3E}">
        <p14:creationId xmlns:p14="http://schemas.microsoft.com/office/powerpoint/2010/main" val="74726672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3283808" y="359452"/>
            <a:ext cx="6098058"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73543" y="1423302"/>
            <a:ext cx="11844914" cy="38824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This took place in 451, called by the Emperor </a:t>
            </a:r>
            <a:r>
              <a:rPr lang="en-AU" sz="2800" dirty="0" err="1">
                <a:ln>
                  <a:noFill/>
                </a:ln>
                <a:solidFill>
                  <a:srgbClr val="000000"/>
                </a:solidFill>
                <a:effectLst/>
                <a:ea typeface="Arial Unicode MS" panose="020B0604020202020204" pitchFamily="34" charset="-128"/>
                <a:cs typeface="Arial Unicode MS" panose="020B0604020202020204" pitchFamily="34" charset="-128"/>
              </a:rPr>
              <a:t>Marcian</a:t>
            </a:r>
            <a:r>
              <a:rPr lang="en-AU" sz="2800" dirty="0">
                <a:ln>
                  <a:noFill/>
                </a:ln>
                <a:solidFill>
                  <a:srgbClr val="000000"/>
                </a:solidFill>
                <a:effectLst/>
                <a:ea typeface="Arial Unicode MS" panose="020B0604020202020204" pitchFamily="34" charset="-128"/>
                <a:cs typeface="Arial Unicode MS" panose="020B0604020202020204" pitchFamily="34" charset="-128"/>
              </a:rPr>
              <a:t> to solve the problem of </a:t>
            </a:r>
            <a:r>
              <a:rPr lang="en-AU" sz="2800" b="1" dirty="0">
                <a:ln>
                  <a:noFill/>
                </a:ln>
                <a:solidFill>
                  <a:srgbClr val="000000"/>
                </a:solidFill>
                <a:effectLst/>
                <a:ea typeface="Arial Unicode MS" panose="020B0604020202020204" pitchFamily="34" charset="-128"/>
                <a:cs typeface="Arial Unicode MS" panose="020B0604020202020204" pitchFamily="34" charset="-128"/>
              </a:rPr>
              <a:t>Eutyches</a:t>
            </a:r>
            <a:r>
              <a:rPr lang="en-AU" sz="2800" dirty="0">
                <a:ln>
                  <a:noFill/>
                </a:ln>
                <a:solidFill>
                  <a:srgbClr val="000000"/>
                </a:solidFill>
                <a:effectLst/>
                <a:ea typeface="Arial Unicode MS" panose="020B0604020202020204" pitchFamily="34" charset="-128"/>
                <a:cs typeface="Arial Unicode MS" panose="020B0604020202020204" pitchFamily="34" charset="-128"/>
              </a:rPr>
              <a:t>, an ageing and well-respected monk from Constantinople. </a:t>
            </a:r>
          </a:p>
          <a:p>
            <a:pPr marL="342900" indent="-3429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However, as you might have guessed, the problem was far more complex than one, possibly confused, elderly monk and had been around for many years.  </a:t>
            </a:r>
          </a:p>
          <a:p>
            <a:pPr marL="342900" indent="-342900">
              <a:lnSpc>
                <a:spcPct val="120000"/>
              </a:lnSpc>
              <a:spcBef>
                <a:spcPts val="800"/>
              </a:spcBef>
              <a:buFont typeface="Arial" panose="020B0604020202020204" pitchFamily="34" charset="0"/>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There is a real danger that we also will find this confusing, so we'll look at some ecclesiastical history in the hope of gaining a better understanding.</a:t>
            </a:r>
            <a:endParaRPr lang="en-AU" sz="3200" dirty="0">
              <a:ln>
                <a:noFill/>
              </a:ln>
              <a:solidFill>
                <a:srgbClr val="000000"/>
              </a:solidFill>
              <a:effectLst/>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65827417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two things first</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73543" y="1423302"/>
            <a:ext cx="11844914" cy="27457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14350" indent="-514350">
              <a:lnSpc>
                <a:spcPct val="120000"/>
              </a:lnSpc>
              <a:spcBef>
                <a:spcPts val="800"/>
              </a:spcBef>
              <a:buAutoNum type="alphaLcParenBoth"/>
            </a:pPr>
            <a:r>
              <a:rPr lang="en-AU" sz="2800" dirty="0">
                <a:ln>
                  <a:noFill/>
                </a:ln>
                <a:solidFill>
                  <a:srgbClr val="000000"/>
                </a:solidFill>
                <a:effectLst/>
                <a:ea typeface="Arial Unicode MS" panose="020B0604020202020204" pitchFamily="34" charset="-128"/>
                <a:cs typeface="Arial Unicode MS" panose="020B0604020202020204" pitchFamily="34" charset="-128"/>
              </a:rPr>
              <a:t>When the previous emperor Theodosius II died (he fell from his horse) in 450 he was succeeded by his sister </a:t>
            </a:r>
            <a:r>
              <a:rPr lang="en-AU" sz="2800" dirty="0" err="1">
                <a:ln>
                  <a:noFill/>
                </a:ln>
                <a:solidFill>
                  <a:srgbClr val="000000"/>
                </a:solidFill>
                <a:effectLst/>
                <a:ea typeface="Arial Unicode MS" panose="020B0604020202020204" pitchFamily="34" charset="-128"/>
                <a:cs typeface="Arial Unicode MS" panose="020B0604020202020204" pitchFamily="34" charset="-128"/>
              </a:rPr>
              <a:t>Pulcheria</a:t>
            </a:r>
            <a:r>
              <a:rPr lang="en-AU" sz="2800" dirty="0">
                <a:ln>
                  <a:noFill/>
                </a:ln>
                <a:solidFill>
                  <a:srgbClr val="000000"/>
                </a:solidFill>
                <a:effectLst/>
                <a:ea typeface="Arial Unicode MS" panose="020B0604020202020204" pitchFamily="34" charset="-128"/>
                <a:cs typeface="Arial Unicode MS" panose="020B0604020202020204" pitchFamily="34" charset="-128"/>
              </a:rPr>
              <a:t>.  She took an eminent soldier, </a:t>
            </a:r>
            <a:r>
              <a:rPr lang="en-AU" sz="2800" dirty="0" err="1">
                <a:ln>
                  <a:noFill/>
                </a:ln>
                <a:solidFill>
                  <a:srgbClr val="000000"/>
                </a:solidFill>
                <a:effectLst/>
                <a:ea typeface="Arial Unicode MS" panose="020B0604020202020204" pitchFamily="34" charset="-128"/>
                <a:cs typeface="Arial Unicode MS" panose="020B0604020202020204" pitchFamily="34" charset="-128"/>
              </a:rPr>
              <a:t>Marcian</a:t>
            </a:r>
            <a:r>
              <a:rPr lang="en-AU" sz="2800" dirty="0">
                <a:ln>
                  <a:noFill/>
                </a:ln>
                <a:solidFill>
                  <a:srgbClr val="000000"/>
                </a:solidFill>
                <a:effectLst/>
                <a:ea typeface="Arial Unicode MS" panose="020B0604020202020204" pitchFamily="34" charset="-128"/>
                <a:cs typeface="Arial Unicode MS" panose="020B0604020202020204" pitchFamily="34" charset="-128"/>
              </a:rPr>
              <a:t>, as her husband and the two reigned jointly.  It was </a:t>
            </a:r>
            <a:r>
              <a:rPr lang="en-AU" sz="2800" dirty="0" err="1">
                <a:ln>
                  <a:noFill/>
                </a:ln>
                <a:solidFill>
                  <a:srgbClr val="000000"/>
                </a:solidFill>
                <a:effectLst/>
                <a:ea typeface="Arial Unicode MS" panose="020B0604020202020204" pitchFamily="34" charset="-128"/>
                <a:cs typeface="Arial Unicode MS" panose="020B0604020202020204" pitchFamily="34" charset="-128"/>
              </a:rPr>
              <a:t>Pulcheria's</a:t>
            </a:r>
            <a:r>
              <a:rPr lang="en-AU" sz="2800" dirty="0">
                <a:ln>
                  <a:noFill/>
                </a:ln>
                <a:solidFill>
                  <a:srgbClr val="000000"/>
                </a:solidFill>
                <a:effectLst/>
                <a:ea typeface="Arial Unicode MS" panose="020B0604020202020204" pitchFamily="34" charset="-128"/>
                <a:cs typeface="Arial Unicode MS" panose="020B0604020202020204" pitchFamily="34" charset="-128"/>
              </a:rPr>
              <a:t> commissioners who controlled the proceedings at Chalcedon.</a:t>
            </a:r>
          </a:p>
          <a:p>
            <a:pPr marL="514350" indent="-514350">
              <a:lnSpc>
                <a:spcPct val="120000"/>
              </a:lnSpc>
              <a:spcBef>
                <a:spcPts val="800"/>
              </a:spcBef>
              <a:buFontTx/>
              <a:buAutoNum type="alphaLcParenBoth"/>
            </a:pPr>
            <a:r>
              <a:rPr lang="en-AU" sz="2800" dirty="0">
                <a:ln>
                  <a:noFill/>
                </a:ln>
                <a:solidFill>
                  <a:srgbClr val="000000"/>
                </a:solidFill>
                <a:effectLst/>
                <a:ea typeface="Arial Unicode MS" panose="020B0604020202020204" pitchFamily="34" charset="-128"/>
                <a:cs typeface="Arial Unicode MS" panose="020B0604020202020204" pitchFamily="34" charset="-128"/>
              </a:rPr>
              <a:t>Chalcedon was across the </a:t>
            </a:r>
            <a:r>
              <a:rPr lang="en-AU" sz="2800" dirty="0" err="1">
                <a:ln>
                  <a:noFill/>
                </a:ln>
                <a:solidFill>
                  <a:srgbClr val="000000"/>
                </a:solidFill>
                <a:effectLst/>
                <a:ea typeface="Arial Unicode MS" panose="020B0604020202020204" pitchFamily="34" charset="-128"/>
                <a:cs typeface="Arial Unicode MS" panose="020B0604020202020204" pitchFamily="34" charset="-128"/>
              </a:rPr>
              <a:t>Bosphorous</a:t>
            </a:r>
            <a:r>
              <a:rPr lang="en-AU" sz="2800" dirty="0">
                <a:ln>
                  <a:noFill/>
                </a:ln>
                <a:solidFill>
                  <a:srgbClr val="000000"/>
                </a:solidFill>
                <a:effectLst/>
                <a:ea typeface="Arial Unicode MS" panose="020B0604020202020204" pitchFamily="34" charset="-128"/>
                <a:cs typeface="Arial Unicode MS" panose="020B0604020202020204" pitchFamily="34" charset="-128"/>
              </a:rPr>
              <a:t> from the main city of Constantinople. </a:t>
            </a:r>
          </a:p>
        </p:txBody>
      </p:sp>
    </p:spTree>
    <p:extLst>
      <p:ext uri="{BB962C8B-B14F-4D97-AF65-F5344CB8AC3E}">
        <p14:creationId xmlns:p14="http://schemas.microsoft.com/office/powerpoint/2010/main" val="3983697306"/>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73543" y="1423302"/>
            <a:ext cx="11844914" cy="1392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There was the question of the relationship between the two natures (divine and human) of Jesus Christ.  Although discussed at a synod in Alexandria in 362, it remained a minor issue, particularly as the Son was generally viewed as inferior to the Father.</a:t>
            </a:r>
          </a:p>
        </p:txBody>
      </p:sp>
    </p:spTree>
    <p:extLst>
      <p:ext uri="{BB962C8B-B14F-4D97-AF65-F5344CB8AC3E}">
        <p14:creationId xmlns:p14="http://schemas.microsoft.com/office/powerpoint/2010/main" val="374731829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73543" y="1423302"/>
            <a:ext cx="11844914" cy="45973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There was the question of the relationship between the two natures (divine and human) of Jesus Christ.  Although discussed at a synod in Alexandria in 362, it remained a minor issue, particularly as the Son was generally viewed as inferior to the Father.</a:t>
            </a:r>
          </a:p>
          <a:p>
            <a:pPr marL="342900" indent="-342900">
              <a:lnSpc>
                <a:spcPct val="120000"/>
              </a:lnSpc>
              <a:spcBef>
                <a:spcPts val="800"/>
              </a:spcBef>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The </a:t>
            </a:r>
            <a:r>
              <a:rPr lang="en-AU" sz="2400" b="1"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Antioch School</a:t>
            </a:r>
            <a:r>
              <a:rPr lang="en-AU" sz="2400" b="1" dirty="0">
                <a:ln>
                  <a:noFill/>
                </a:ln>
                <a:solidFill>
                  <a:srgbClr val="000000"/>
                </a:solidFill>
                <a:effectLst/>
                <a:ea typeface="Arial Unicode MS" panose="020B0604020202020204" pitchFamily="34" charset="-128"/>
                <a:cs typeface="Arial Unicode MS" panose="020B0604020202020204" pitchFamily="34" charset="-128"/>
              </a:rPr>
              <a:t> </a:t>
            </a:r>
            <a:r>
              <a:rPr lang="en-AU" sz="2400" dirty="0">
                <a:ln>
                  <a:noFill/>
                </a:ln>
                <a:solidFill>
                  <a:srgbClr val="000000"/>
                </a:solidFill>
                <a:effectLst/>
                <a:ea typeface="Arial Unicode MS" panose="020B0604020202020204" pitchFamily="34" charset="-128"/>
                <a:cs typeface="Arial Unicode MS" panose="020B0604020202020204" pitchFamily="34" charset="-128"/>
              </a:rPr>
              <a:t>stressed the humanity of Christ; they regarded the human nature as body and soul united.  Jesus' experience of hunger and pain might be ascribed to the flesh alone but not his emotional life (e.g., sorrow, compassion).  After the Word became flesh (John 1:14) the two natures remained distinct.  The problem was that this started to look like two beings (Son of God – Son of Mary) joined but not united in one person.  This dualistic approach meant that whatever Jesus did could be assigned either to his divine or human nature.</a:t>
            </a:r>
          </a:p>
        </p:txBody>
      </p:sp>
    </p:spTree>
    <p:extLst>
      <p:ext uri="{BB962C8B-B14F-4D97-AF65-F5344CB8AC3E}">
        <p14:creationId xmlns:p14="http://schemas.microsoft.com/office/powerpoint/2010/main" val="359935941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73543" y="1423302"/>
            <a:ext cx="11844914" cy="39161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b="1" u="sng" dirty="0" err="1">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Apollinarius</a:t>
            </a:r>
            <a:r>
              <a:rPr lang="en-AU" sz="2400" dirty="0">
                <a:ln>
                  <a:noFill/>
                </a:ln>
                <a:solidFill>
                  <a:srgbClr val="000000"/>
                </a:solidFill>
                <a:effectLst/>
                <a:ea typeface="Arial Unicode MS" panose="020B0604020202020204" pitchFamily="34" charset="-128"/>
                <a:cs typeface="Arial Unicode MS" panose="020B0604020202020204" pitchFamily="34" charset="-128"/>
              </a:rPr>
              <a:t>, Bishop of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Laodicaea</a:t>
            </a:r>
            <a:r>
              <a:rPr lang="en-AU" sz="2400" dirty="0">
                <a:ln>
                  <a:noFill/>
                </a:ln>
                <a:solidFill>
                  <a:srgbClr val="000000"/>
                </a:solidFill>
                <a:effectLst/>
                <a:ea typeface="Arial Unicode MS" panose="020B0604020202020204" pitchFamily="34" charset="-128"/>
                <a:cs typeface="Arial Unicode MS" panose="020B0604020202020204" pitchFamily="34" charset="-128"/>
              </a:rPr>
              <a:t>, disagreed.  </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He denied that Christ had a human soul; surely the soul is corrupt so couldn't possibly motivate a Saviour to die for sinful humanity.  Christ, he said, was 'one nature composed of impassable divinity and passible flesh.'  Christ's flesh took on a divine character.  </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This teaching started to draw lots of attention in the 370's when the bishop of Salamis (Epiphanius) denounced it.  </a:t>
            </a:r>
          </a:p>
          <a:p>
            <a:pPr marL="342900" lvl="0" indent="-342900" rtl="0">
              <a:lnSpc>
                <a:spcPct val="120000"/>
              </a:lnSpc>
              <a:spcBef>
                <a:spcPts val="800"/>
              </a:spcBef>
              <a:spcAft>
                <a:spcPts val="0"/>
              </a:spcAft>
              <a:buFont typeface="Symbol" pitchFamily="2" charset="2"/>
              <a:buChar char=""/>
            </a:pPr>
            <a:r>
              <a:rPr lang="en-AU" sz="2400" dirty="0" err="1">
                <a:ln>
                  <a:noFill/>
                </a:ln>
                <a:solidFill>
                  <a:srgbClr val="000000"/>
                </a:solidFill>
                <a:effectLst/>
                <a:ea typeface="Arial Unicode MS" panose="020B0604020202020204" pitchFamily="34" charset="-128"/>
                <a:cs typeface="Arial Unicode MS" panose="020B0604020202020204" pitchFamily="34" charset="-128"/>
              </a:rPr>
              <a:t>Apollinarius</a:t>
            </a:r>
            <a:r>
              <a:rPr lang="en-AU" sz="2400" dirty="0">
                <a:ln>
                  <a:noFill/>
                </a:ln>
                <a:solidFill>
                  <a:srgbClr val="000000"/>
                </a:solidFill>
                <a:effectLst/>
                <a:ea typeface="Arial Unicode MS" panose="020B0604020202020204" pitchFamily="34" charset="-128"/>
                <a:cs typeface="Arial Unicode MS" panose="020B0604020202020204" pitchFamily="34" charset="-128"/>
              </a:rPr>
              <a:t>' view of Christ's incarnation seemed to diminish his humanity, was condemned at the Council of Constantinople in 381 and outlawed in 388.</a:t>
            </a:r>
          </a:p>
        </p:txBody>
      </p:sp>
    </p:spTree>
    <p:extLst>
      <p:ext uri="{BB962C8B-B14F-4D97-AF65-F5344CB8AC3E}">
        <p14:creationId xmlns:p14="http://schemas.microsoft.com/office/powerpoint/2010/main" val="203446580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2"/>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3"/>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2" name="TextBox 11">
            <a:extLst>
              <a:ext uri="{FF2B5EF4-FFF2-40B4-BE49-F238E27FC236}">
                <a16:creationId xmlns:a16="http://schemas.microsoft.com/office/drawing/2014/main" id="{F1B9B4BA-EB69-C60F-F15D-E83E159BD214}"/>
              </a:ext>
            </a:extLst>
          </p:cNvPr>
          <p:cNvSpPr txBox="1"/>
          <p:nvPr/>
        </p:nvSpPr>
        <p:spPr>
          <a:xfrm>
            <a:off x="2791778" y="1311666"/>
            <a:ext cx="9226679" cy="37010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a:lnSpc>
                <a:spcPct val="120000"/>
              </a:lnSpc>
              <a:spcBef>
                <a:spcPts val="800"/>
              </a:spcBef>
              <a:spcAft>
                <a:spcPts val="0"/>
              </a:spcAft>
            </a:pPr>
            <a:r>
              <a:rPr lang="en-AU" sz="3200" i="1" dirty="0">
                <a:ln>
                  <a:noFill/>
                </a:ln>
                <a:solidFill>
                  <a:srgbClr val="000000"/>
                </a:solidFill>
                <a:effectLst/>
                <a:ea typeface="Arial Unicode MS" panose="020B0604020202020204" pitchFamily="34" charset="-128"/>
                <a:cs typeface="Arial Unicode MS" panose="020B0604020202020204" pitchFamily="34" charset="-128"/>
              </a:rPr>
              <a:t> “We command that the Apollinarians and all other followers of diverse heresies shall be prohibited from all places, from the walls of the cities, from the congregation of honourable men, from the communion of the saints…”</a:t>
            </a:r>
            <a:endParaRPr lang="en-AU" sz="3200" dirty="0">
              <a:ln>
                <a:noFill/>
              </a:ln>
              <a:solidFill>
                <a:srgbClr val="000000"/>
              </a:solidFill>
              <a:effectLst/>
              <a:ea typeface="Arial Unicode MS" panose="020B0604020202020204" pitchFamily="34" charset="-128"/>
              <a:cs typeface="Arial Unicode MS" panose="020B0604020202020204" pitchFamily="34" charset="-128"/>
            </a:endParaRPr>
          </a:p>
          <a:p>
            <a:pPr>
              <a:lnSpc>
                <a:spcPct val="120000"/>
              </a:lnSpc>
              <a:spcBef>
                <a:spcPts val="800"/>
              </a:spcBef>
            </a:pPr>
            <a:r>
              <a:rPr lang="en-AU" sz="3200" dirty="0">
                <a:ln>
                  <a:noFill/>
                </a:ln>
                <a:solidFill>
                  <a:srgbClr val="000000"/>
                </a:solidFill>
                <a:effectLst/>
                <a:ea typeface="Arial Unicode MS" panose="020B0604020202020204" pitchFamily="34" charset="-128"/>
                <a:cs typeface="Arial Unicode MS" panose="020B0604020202020204" pitchFamily="34" charset="-128"/>
              </a:rPr>
              <a:t>		(Theodosius I, </a:t>
            </a:r>
            <a:r>
              <a:rPr lang="en-AU" sz="3200" dirty="0" err="1">
                <a:ln>
                  <a:noFill/>
                </a:ln>
                <a:solidFill>
                  <a:srgbClr val="000000"/>
                </a:solidFill>
                <a:effectLst/>
                <a:ea typeface="Arial Unicode MS" panose="020B0604020202020204" pitchFamily="34" charset="-128"/>
                <a:cs typeface="Arial Unicode MS" panose="020B0604020202020204" pitchFamily="34" charset="-128"/>
              </a:rPr>
              <a:t>Valentinium</a:t>
            </a:r>
            <a:r>
              <a:rPr lang="en-AU" sz="3200" dirty="0">
                <a:ln>
                  <a:noFill/>
                </a:ln>
                <a:solidFill>
                  <a:srgbClr val="000000"/>
                </a:solidFill>
                <a:effectLst/>
                <a:ea typeface="Arial Unicode MS" panose="020B0604020202020204" pitchFamily="34" charset="-128"/>
                <a:cs typeface="Arial Unicode MS" panose="020B0604020202020204" pitchFamily="34" charset="-128"/>
              </a:rPr>
              <a:t> II &amp; Gratian)</a:t>
            </a:r>
          </a:p>
        </p:txBody>
      </p:sp>
      <p:pic>
        <p:nvPicPr>
          <p:cNvPr id="4" name="Picture 3" descr="A statue of a person&#10;&#10;Description automatically generated">
            <a:extLst>
              <a:ext uri="{FF2B5EF4-FFF2-40B4-BE49-F238E27FC236}">
                <a16:creationId xmlns:a16="http://schemas.microsoft.com/office/drawing/2014/main" id="{1C9B8747-FABE-CBB0-863B-C5946602701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50178" y="1423302"/>
            <a:ext cx="2641600" cy="2857500"/>
          </a:xfrm>
          <a:prstGeom prst="rect">
            <a:avLst/>
          </a:prstGeom>
        </p:spPr>
      </p:pic>
      <p:sp>
        <p:nvSpPr>
          <p:cNvPr id="5" name="TextBox 4">
            <a:extLst>
              <a:ext uri="{FF2B5EF4-FFF2-40B4-BE49-F238E27FC236}">
                <a16:creationId xmlns:a16="http://schemas.microsoft.com/office/drawing/2014/main" id="{D288506A-E5C2-B8F0-1609-0AF2BEE67D61}"/>
              </a:ext>
            </a:extLst>
          </p:cNvPr>
          <p:cNvSpPr txBox="1"/>
          <p:nvPr/>
        </p:nvSpPr>
        <p:spPr>
          <a:xfrm>
            <a:off x="150178" y="4280802"/>
            <a:ext cx="2641600" cy="184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600" dirty="0">
                <a:hlinkClick r:id="rId5" tooltip="https://commons.wikimedia.org/wiki/File:Theodosius_I_statue.jpg"/>
              </a:rPr>
              <a:t>This Photo</a:t>
            </a:r>
            <a:r>
              <a:rPr lang="en-US" sz="600" dirty="0"/>
              <a:t> by Unknown Author is licensed under </a:t>
            </a:r>
            <a:r>
              <a:rPr lang="en-US" sz="600" dirty="0">
                <a:hlinkClick r:id="rId6" tooltip="https://creativecommons.org/licenses/by-sa/3.0/"/>
              </a:rPr>
              <a:t>CC BY-SA</a:t>
            </a:r>
            <a:endParaRPr lang="en-US" sz="600" dirty="0"/>
          </a:p>
        </p:txBody>
      </p:sp>
    </p:spTree>
    <p:extLst>
      <p:ext uri="{BB962C8B-B14F-4D97-AF65-F5344CB8AC3E}">
        <p14:creationId xmlns:p14="http://schemas.microsoft.com/office/powerpoint/2010/main" val="345154144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50191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So, we come to </a:t>
            </a:r>
            <a:r>
              <a:rPr lang="en-AU" sz="2800" b="1"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Nestorius</a:t>
            </a:r>
            <a:r>
              <a:rPr lang="en-AU" sz="2800" dirty="0">
                <a:ln>
                  <a:noFill/>
                </a:ln>
                <a:solidFill>
                  <a:srgbClr val="000000"/>
                </a:solidFill>
                <a:effectLst/>
                <a:ea typeface="Arial Unicode MS" panose="020B0604020202020204" pitchFamily="34" charset="-128"/>
                <a:cs typeface="Arial Unicode MS" panose="020B0604020202020204" pitchFamily="34" charset="-128"/>
              </a:rPr>
              <a:t> a preacher at Antioch before becoming Bishop of Constantinople in 428.  </a:t>
            </a:r>
          </a:p>
          <a:p>
            <a:pPr marL="342900" lvl="0" indent="-342900" rtl="0">
              <a:lnSpc>
                <a:spcPct val="120000"/>
              </a:lnSpc>
              <a:spcBef>
                <a:spcPts val="800"/>
              </a:spcBef>
              <a:spcAft>
                <a:spcPts val="0"/>
              </a:spcAft>
              <a:buFont typeface="Symbol" pitchFamily="2" charset="2"/>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belonged to the 'Antiochene' school and regarded Jesus as the man indwelt by the Word.   </a:t>
            </a:r>
          </a:p>
          <a:p>
            <a:pPr marL="342900" lvl="0" indent="-342900" rtl="0">
              <a:lnSpc>
                <a:spcPct val="120000"/>
              </a:lnSpc>
              <a:spcBef>
                <a:spcPts val="800"/>
              </a:spcBef>
              <a:spcAft>
                <a:spcPts val="0"/>
              </a:spcAft>
              <a:buFont typeface="Symbol" pitchFamily="2" charset="2"/>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Despite Nestorius' attempts to unite them, they seemed to remain two individuals (Jesus – the man, God the Word) united in purpose.  </a:t>
            </a:r>
          </a:p>
          <a:p>
            <a:pPr marL="342900" lvl="0" indent="-342900" rtl="0">
              <a:lnSpc>
                <a:spcPct val="120000"/>
              </a:lnSpc>
              <a:spcBef>
                <a:spcPts val="800"/>
              </a:spcBef>
              <a:spcAft>
                <a:spcPts val="0"/>
              </a:spcAft>
              <a:buFont typeface="Symbol" pitchFamily="2" charset="2"/>
              <a:buChar char=""/>
            </a:pPr>
            <a:r>
              <a:rPr lang="en-AU" sz="2800" dirty="0">
                <a:ln>
                  <a:noFill/>
                </a:ln>
                <a:solidFill>
                  <a:srgbClr val="000000"/>
                </a:solidFill>
                <a:effectLst/>
                <a:ea typeface="Arial Unicode MS" panose="020B0604020202020204" pitchFamily="34" charset="-128"/>
                <a:cs typeface="Arial Unicode MS" panose="020B0604020202020204" pitchFamily="34" charset="-128"/>
              </a:rPr>
              <a:t>He denied in his teaching that Mary was God-bearer (</a:t>
            </a:r>
            <a:r>
              <a:rPr lang="en-AU" sz="2800" dirty="0" err="1">
                <a:ln>
                  <a:noFill/>
                </a:ln>
                <a:solidFill>
                  <a:srgbClr val="000000"/>
                </a:solidFill>
                <a:effectLst/>
                <a:ea typeface="Arial Unicode MS" panose="020B0604020202020204" pitchFamily="34" charset="-128"/>
                <a:cs typeface="Arial Unicode MS" panose="020B0604020202020204" pitchFamily="34" charset="-128"/>
              </a:rPr>
              <a:t>Theotokos</a:t>
            </a:r>
            <a:r>
              <a:rPr lang="en-AU" sz="2800" dirty="0">
                <a:ln>
                  <a:noFill/>
                </a:ln>
                <a:solidFill>
                  <a:srgbClr val="000000"/>
                </a:solidFill>
                <a:effectLst/>
                <a:ea typeface="Arial Unicode MS" panose="020B0604020202020204" pitchFamily="34" charset="-128"/>
                <a:cs typeface="Arial Unicode MS" panose="020B0604020202020204" pitchFamily="34" charset="-128"/>
              </a:rPr>
              <a:t>); Mary's son was the man Jesus not God the Word, </a:t>
            </a:r>
            <a:r>
              <a:rPr lang="en-AU" sz="2800" i="1" dirty="0">
                <a:ln>
                  <a:noFill/>
                </a:ln>
                <a:solidFill>
                  <a:srgbClr val="000000"/>
                </a:solidFill>
                <a:effectLst/>
                <a:ea typeface="Arial Unicode MS" panose="020B0604020202020204" pitchFamily="34" charset="-128"/>
                <a:cs typeface="Arial Unicode MS" panose="020B0604020202020204" pitchFamily="34" charset="-128"/>
              </a:rPr>
              <a:t>“I could not call a baby two or three months old God.”</a:t>
            </a:r>
          </a:p>
        </p:txBody>
      </p:sp>
    </p:spTree>
    <p:extLst>
      <p:ext uri="{BB962C8B-B14F-4D97-AF65-F5344CB8AC3E}">
        <p14:creationId xmlns:p14="http://schemas.microsoft.com/office/powerpoint/2010/main" val="175134524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32677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Enter Cyril, Bishop of Alexandria from 412 who wrote Nestorius a polite, but firm, letter demanding that he signed 'anathemas' condemning his heresies.  When Nestorius refused, the emperor (Theodosius II) called the Council of Ephesus which met in 431.</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Cyril's position was quite straightforward: The Word, eternally begotten of the Father was born as a man to the virgin Mary (Mary, therefore, is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theotokos</a:t>
            </a:r>
            <a:r>
              <a:rPr lang="en-AU" sz="2400" dirty="0">
                <a:ln>
                  <a:noFill/>
                </a:ln>
                <a:solidFill>
                  <a:srgbClr val="000000"/>
                </a:solidFill>
                <a:effectLst/>
                <a:ea typeface="Arial Unicode MS" panose="020B0604020202020204" pitchFamily="34" charset="-128"/>
                <a:cs typeface="Arial Unicode MS" panose="020B0604020202020204" pitchFamily="34" charset="-128"/>
              </a:rPr>
              <a:t>').  Christ is not two persons united in purpose, he is the Word who took on flesh, i.e., the doctrine of the incarnation.</a:t>
            </a:r>
          </a:p>
        </p:txBody>
      </p:sp>
    </p:spTree>
    <p:extLst>
      <p:ext uri="{BB962C8B-B14F-4D97-AF65-F5344CB8AC3E}">
        <p14:creationId xmlns:p14="http://schemas.microsoft.com/office/powerpoint/2010/main" val="90869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2"/>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3"/>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12" name="TextBox 11">
            <a:extLst>
              <a:ext uri="{FF2B5EF4-FFF2-40B4-BE49-F238E27FC236}">
                <a16:creationId xmlns:a16="http://schemas.microsoft.com/office/drawing/2014/main" id="{F1B9B4BA-EB69-C60F-F15D-E83E159BD214}"/>
              </a:ext>
            </a:extLst>
          </p:cNvPr>
          <p:cNvSpPr txBox="1"/>
          <p:nvPr/>
        </p:nvSpPr>
        <p:spPr>
          <a:xfrm>
            <a:off x="2791778" y="1311666"/>
            <a:ext cx="9226679" cy="28245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28600">
              <a:lnSpc>
                <a:spcPct val="120000"/>
              </a:lnSpc>
              <a:spcBef>
                <a:spcPts val="800"/>
              </a:spcBef>
              <a:spcAft>
                <a:spcPts val="0"/>
              </a:spcAft>
            </a:pPr>
            <a:r>
              <a:rPr lang="en-AU" sz="2400" i="1" dirty="0">
                <a:ln>
                  <a:noFill/>
                </a:ln>
                <a:solidFill>
                  <a:srgbClr val="000000"/>
                </a:solidFill>
                <a:effectLst/>
                <a:ea typeface="Arial Unicode MS" panose="020B0604020202020204" pitchFamily="34" charset="-128"/>
                <a:cs typeface="Arial Unicode MS" panose="020B0604020202020204" pitchFamily="34" charset="-128"/>
              </a:rPr>
              <a:t>“Confessing then the personal union of the Word with the flesh, we worship one Son and Lord, Jesus Christ, neither putting apart and sundering man and God ... but knowing only one Christ, the Word which is of God the Father with his own flesh.  For then (i.e., when he took on flesh) he was anointed with us as man.”</a:t>
            </a:r>
            <a:endParaRPr lang="en-AU" sz="2400" dirty="0">
              <a:ln>
                <a:noFill/>
              </a:ln>
              <a:solidFill>
                <a:srgbClr val="000000"/>
              </a:solidFill>
              <a:effectLst/>
              <a:ea typeface="Arial Unicode MS" panose="020B0604020202020204" pitchFamily="34" charset="-128"/>
              <a:cs typeface="Arial Unicode MS" panose="020B0604020202020204" pitchFamily="34" charset="-128"/>
            </a:endParaRPr>
          </a:p>
          <a:p>
            <a:pPr>
              <a:lnSpc>
                <a:spcPct val="120000"/>
              </a:lnSpc>
              <a:spcBef>
                <a:spcPts val="800"/>
              </a:spcBef>
            </a:pPr>
            <a:r>
              <a:rPr lang="en-AU" sz="2400" dirty="0">
                <a:ln>
                  <a:noFill/>
                </a:ln>
                <a:solidFill>
                  <a:srgbClr val="000000"/>
                </a:solidFill>
                <a:effectLst/>
                <a:ea typeface="Arial Unicode MS" panose="020B0604020202020204" pitchFamily="34" charset="-128"/>
                <a:cs typeface="Arial Unicode MS" panose="020B0604020202020204" pitchFamily="34" charset="-128"/>
              </a:rPr>
              <a:t>                    (Cyril, Letter 3 to Nestorius)</a:t>
            </a:r>
          </a:p>
        </p:txBody>
      </p:sp>
      <p:pic>
        <p:nvPicPr>
          <p:cNvPr id="3" name="Picture 2" descr="A painting of a person holding a box&#10;&#10;Description automatically generated">
            <a:extLst>
              <a:ext uri="{FF2B5EF4-FFF2-40B4-BE49-F238E27FC236}">
                <a16:creationId xmlns:a16="http://schemas.microsoft.com/office/drawing/2014/main" id="{886FC03E-4635-A691-1E4C-B15D3051843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3543" y="1182597"/>
            <a:ext cx="2636365" cy="3873843"/>
          </a:xfrm>
          <a:prstGeom prst="rect">
            <a:avLst/>
          </a:prstGeom>
        </p:spPr>
      </p:pic>
      <p:sp>
        <p:nvSpPr>
          <p:cNvPr id="6" name="TextBox 5">
            <a:extLst>
              <a:ext uri="{FF2B5EF4-FFF2-40B4-BE49-F238E27FC236}">
                <a16:creationId xmlns:a16="http://schemas.microsoft.com/office/drawing/2014/main" id="{8096E1DD-6EE5-9A5D-C241-7612A097065E}"/>
              </a:ext>
            </a:extLst>
          </p:cNvPr>
          <p:cNvSpPr txBox="1"/>
          <p:nvPr/>
        </p:nvSpPr>
        <p:spPr>
          <a:xfrm>
            <a:off x="173543" y="5124285"/>
            <a:ext cx="2505332" cy="1846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600">
                <a:hlinkClick r:id="rId5" tooltip="https://orthodoxscouter.blogspot.com/2012/"/>
              </a:rPr>
              <a:t>This Photo</a:t>
            </a:r>
            <a:r>
              <a:rPr lang="en-US" sz="600"/>
              <a:t> by Unknown Author is licensed under </a:t>
            </a:r>
            <a:r>
              <a:rPr lang="en-US" sz="600">
                <a:hlinkClick r:id="rId6" tooltip="https://creativecommons.org/licenses/by/3.0/"/>
              </a:rPr>
              <a:t>CC BY</a:t>
            </a:r>
            <a:endParaRPr lang="en-US" sz="600"/>
          </a:p>
        </p:txBody>
      </p:sp>
    </p:spTree>
    <p:extLst>
      <p:ext uri="{BB962C8B-B14F-4D97-AF65-F5344CB8AC3E}">
        <p14:creationId xmlns:p14="http://schemas.microsoft.com/office/powerpoint/2010/main" val="308365846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37109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At The Council of Ephesus Cyril got Nestorius deposed before his supporters turned up late from Syria.  John of Antioch condemned Cyril but the Roman delegation arrived at last and approved Cyril's action.  </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The outcome was division, and some confusion, Alexandria and Antioch were at loggerheads.  A sort of settlement was reached in 433 when the Syrians produced a document ‘The Formula of Reason’.  It stated the doctrine of the incarnation, and they accepted Nestorius' deposition; it was a compromise that held while Cyril (Bishop of Alexandria) and John of Antioch were alive but did not satisfy the extremists.</a:t>
            </a:r>
          </a:p>
        </p:txBody>
      </p:sp>
    </p:spTree>
    <p:extLst>
      <p:ext uri="{BB962C8B-B14F-4D97-AF65-F5344CB8AC3E}">
        <p14:creationId xmlns:p14="http://schemas.microsoft.com/office/powerpoint/2010/main" val="416877326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26891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A new set of leaders were in place by the mid 440s.  </a:t>
            </a:r>
          </a:p>
          <a:p>
            <a:pPr marL="342900" lvl="3" indent="-342900">
              <a:lnSpc>
                <a:spcPct val="120000"/>
              </a:lnSpc>
              <a:spcBef>
                <a:spcPts val="800"/>
              </a:spcBef>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John of Antioch died in 441/2 and Cyril in 444.  </a:t>
            </a:r>
          </a:p>
          <a:p>
            <a:pPr marL="342900" lvl="2" indent="-342900">
              <a:lnSpc>
                <a:spcPct val="120000"/>
              </a:lnSpc>
              <a:spcBef>
                <a:spcPts val="800"/>
              </a:spcBef>
              <a:buFont typeface="Courier New" panose="02070309020205020404" pitchFamily="49" charset="0"/>
              <a:buChar char="o"/>
            </a:pPr>
            <a:r>
              <a:rPr lang="en-AU" sz="2400"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Leo I</a:t>
            </a:r>
            <a:r>
              <a:rPr lang="en-AU" sz="2400" dirty="0">
                <a:ln>
                  <a:noFill/>
                </a:ln>
                <a:solidFill>
                  <a:srgbClr val="000000"/>
                </a:solidFill>
                <a:effectLst/>
                <a:ea typeface="Arial Unicode MS" panose="020B0604020202020204" pitchFamily="34" charset="-128"/>
                <a:cs typeface="Arial Unicode MS" panose="020B0604020202020204" pitchFamily="34" charset="-128"/>
              </a:rPr>
              <a:t> became bishop in Rome in 440, </a:t>
            </a:r>
          </a:p>
          <a:p>
            <a:pPr marL="342900" lvl="2" indent="-342900">
              <a:lnSpc>
                <a:spcPct val="120000"/>
              </a:lnSpc>
              <a:spcBef>
                <a:spcPts val="800"/>
              </a:spcBef>
              <a:buFont typeface="Courier New" panose="02070309020205020404" pitchFamily="49" charset="0"/>
              <a:buChar char="o"/>
            </a:pPr>
            <a:r>
              <a:rPr lang="en-AU" sz="2400" u="sng" dirty="0" err="1">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Dioscorus</a:t>
            </a:r>
            <a:r>
              <a:rPr lang="en-AU" sz="2400" dirty="0">
                <a:ln>
                  <a:noFill/>
                </a:ln>
                <a:solidFill>
                  <a:srgbClr val="000000"/>
                </a:solidFill>
                <a:effectLst/>
                <a:ea typeface="Arial Unicode MS" panose="020B0604020202020204" pitchFamily="34" charset="-128"/>
                <a:cs typeface="Arial Unicode MS" panose="020B0604020202020204" pitchFamily="34" charset="-128"/>
              </a:rPr>
              <a:t> succeeded Cyril in 444 and </a:t>
            </a:r>
          </a:p>
          <a:p>
            <a:pPr marL="342900" lvl="2" indent="-342900">
              <a:lnSpc>
                <a:spcPct val="120000"/>
              </a:lnSpc>
              <a:spcBef>
                <a:spcPts val="800"/>
              </a:spcBef>
              <a:buFont typeface="Courier New" panose="02070309020205020404" pitchFamily="49" charset="0"/>
              <a:buChar char="o"/>
            </a:pPr>
            <a:r>
              <a:rPr lang="en-AU" sz="2400"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Flavian</a:t>
            </a:r>
            <a:r>
              <a:rPr lang="en-AU" sz="2400" dirty="0">
                <a:ln>
                  <a:noFill/>
                </a:ln>
                <a:solidFill>
                  <a:srgbClr val="000000"/>
                </a:solidFill>
                <a:effectLst/>
                <a:ea typeface="Arial Unicode MS" panose="020B0604020202020204" pitchFamily="34" charset="-128"/>
                <a:cs typeface="Arial Unicode MS" panose="020B0604020202020204" pitchFamily="34" charset="-128"/>
              </a:rPr>
              <a:t> became bishop of Constantinople in 446.</a:t>
            </a:r>
          </a:p>
        </p:txBody>
      </p:sp>
    </p:spTree>
    <p:extLst>
      <p:ext uri="{BB962C8B-B14F-4D97-AF65-F5344CB8AC3E}">
        <p14:creationId xmlns:p14="http://schemas.microsoft.com/office/powerpoint/2010/main" val="303494836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43593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b="1" dirty="0" err="1">
                <a:ln>
                  <a:noFill/>
                </a:ln>
                <a:solidFill>
                  <a:srgbClr val="000000"/>
                </a:solidFill>
                <a:effectLst/>
                <a:ea typeface="Arial Unicode MS" panose="020B0604020202020204" pitchFamily="34" charset="-128"/>
                <a:cs typeface="Arial Unicode MS" panose="020B0604020202020204" pitchFamily="34" charset="-128"/>
              </a:rPr>
              <a:t>Theodoret</a:t>
            </a:r>
            <a:r>
              <a:rPr lang="en-AU" sz="2400" dirty="0">
                <a:ln>
                  <a:noFill/>
                </a:ln>
                <a:solidFill>
                  <a:srgbClr val="000000"/>
                </a:solidFill>
                <a:effectLst/>
                <a:ea typeface="Arial Unicode MS" panose="020B0604020202020204" pitchFamily="34" charset="-128"/>
                <a:cs typeface="Arial Unicode MS" panose="020B0604020202020204" pitchFamily="34" charset="-128"/>
              </a:rPr>
              <a:t> remained of the old protagonists.  He was bishop of Cyrus, about 80kms from Antioch.  </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Earlier in his ministry he supported Nestorius, misunderstanding Cyril and writing against him.  </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He thought Cyril believed Christ suffered as God in his deity [WRONG!].  In fact Cyril was convinced that the Word is incapable of suffering as God, while as a man he suffered for us.  </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Later, he suggested a middle course between (a) Jesus Christ being divided into two persons and (b) having two natures (deity and humanity) in one person.</a:t>
            </a:r>
          </a:p>
        </p:txBody>
      </p:sp>
    </p:spTree>
    <p:extLst>
      <p:ext uri="{BB962C8B-B14F-4D97-AF65-F5344CB8AC3E}">
        <p14:creationId xmlns:p14="http://schemas.microsoft.com/office/powerpoint/2010/main" val="1291891774"/>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28245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And so, we get to </a:t>
            </a:r>
            <a:r>
              <a:rPr lang="en-AU" sz="2400" b="1"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Eutyches</a:t>
            </a:r>
            <a:r>
              <a:rPr lang="en-AU" sz="2400" dirty="0">
                <a:ln>
                  <a:noFill/>
                </a:ln>
                <a:solidFill>
                  <a:srgbClr val="000000"/>
                </a:solidFill>
                <a:effectLst/>
                <a:ea typeface="Arial Unicode MS" panose="020B0604020202020204" pitchFamily="34" charset="-128"/>
                <a:cs typeface="Arial Unicode MS" panose="020B0604020202020204" pitchFamily="34" charset="-128"/>
              </a:rPr>
              <a:t>, the aged monastic superior in Constantinople who attacked the two natures/one person idea and was teaching a 'one nature' doctrine – that Jesus' humanity was absorbed by his divinity, as a drop of wine in the ocean!  </a:t>
            </a:r>
          </a:p>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Although both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Theodoret</a:t>
            </a:r>
            <a:r>
              <a:rPr lang="en-AU" sz="2400" dirty="0">
                <a:ln>
                  <a:noFill/>
                </a:ln>
                <a:solidFill>
                  <a:srgbClr val="000000"/>
                </a:solidFill>
                <a:effectLst/>
                <a:ea typeface="Arial Unicode MS" panose="020B0604020202020204" pitchFamily="34" charset="-128"/>
                <a:cs typeface="Arial Unicode MS" panose="020B0604020202020204" pitchFamily="34" charset="-128"/>
              </a:rPr>
              <a:t> and Flavian condemned him, he was supported by the domineering and unprincipled </a:t>
            </a:r>
            <a:r>
              <a:rPr lang="en-AU" sz="2400" b="1" dirty="0" err="1">
                <a:ln>
                  <a:noFill/>
                </a:ln>
                <a:solidFill>
                  <a:srgbClr val="000000"/>
                </a:solidFill>
                <a:effectLst/>
                <a:ea typeface="Arial Unicode MS" panose="020B0604020202020204" pitchFamily="34" charset="-128"/>
                <a:cs typeface="Arial Unicode MS" panose="020B0604020202020204" pitchFamily="34" charset="-128"/>
              </a:rPr>
              <a:t>Dioscorus</a:t>
            </a:r>
            <a:r>
              <a:rPr lang="en-AU" sz="2400" dirty="0">
                <a:ln>
                  <a:noFill/>
                </a:ln>
                <a:solidFill>
                  <a:srgbClr val="000000"/>
                </a:solidFill>
                <a:effectLst/>
                <a:ea typeface="Arial Unicode MS" panose="020B0604020202020204" pitchFamily="34" charset="-128"/>
                <a:cs typeface="Arial Unicode MS" panose="020B0604020202020204" pitchFamily="34" charset="-128"/>
              </a:rPr>
              <a:t>, leading to charges and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countercharges</a:t>
            </a:r>
            <a:r>
              <a:rPr lang="en-AU" sz="2400" dirty="0">
                <a:ln>
                  <a:noFill/>
                </a:ln>
                <a:solidFill>
                  <a:srgbClr val="000000"/>
                </a:solidFill>
                <a:effectLst/>
                <a:ea typeface="Arial Unicode MS" panose="020B0604020202020204" pitchFamily="34" charset="-128"/>
                <a:cs typeface="Arial Unicode MS" panose="020B0604020202020204" pitchFamily="34" charset="-128"/>
              </a:rPr>
              <a:t>, intrigue and disorder … so the emperor (Theodosius II) called another council in Ephesus in 449.</a:t>
            </a:r>
          </a:p>
        </p:txBody>
      </p:sp>
    </p:spTree>
    <p:extLst>
      <p:ext uri="{BB962C8B-B14F-4D97-AF65-F5344CB8AC3E}">
        <p14:creationId xmlns:p14="http://schemas.microsoft.com/office/powerpoint/2010/main" val="365366813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27219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The council was labelled a 'robber band' by Leo and has since been called the </a:t>
            </a:r>
            <a:r>
              <a:rPr lang="en-AU" sz="2400"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Robber Synod.</a:t>
            </a:r>
            <a:r>
              <a:rPr lang="en-AU" sz="2400" dirty="0">
                <a:ln>
                  <a:noFill/>
                </a:ln>
                <a:solidFill>
                  <a:srgbClr val="000000"/>
                </a:solidFill>
                <a:effectLst/>
                <a:ea typeface="Arial Unicode MS" panose="020B0604020202020204" pitchFamily="34" charset="-128"/>
                <a:cs typeface="Arial Unicode MS" panose="020B0604020202020204" pitchFamily="34" charset="-128"/>
              </a:rPr>
              <a:t>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Dioscorus</a:t>
            </a:r>
            <a:r>
              <a:rPr lang="en-AU" sz="2400" dirty="0">
                <a:ln>
                  <a:noFill/>
                </a:ln>
                <a:solidFill>
                  <a:srgbClr val="000000"/>
                </a:solidFill>
                <a:effectLst/>
                <a:ea typeface="Arial Unicode MS" panose="020B0604020202020204" pitchFamily="34" charset="-128"/>
                <a:cs typeface="Arial Unicode MS" panose="020B0604020202020204" pitchFamily="34" charset="-128"/>
              </a:rPr>
              <a:t> dominated proceedings, Leo's 'Tome' (against Eutyches and stating that in order to save us Jesus had to be both God and man) was not allowed to be read,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Theodoret</a:t>
            </a:r>
            <a:r>
              <a:rPr lang="en-AU" sz="2400" dirty="0">
                <a:ln>
                  <a:noFill/>
                </a:ln>
                <a:solidFill>
                  <a:srgbClr val="000000"/>
                </a:solidFill>
                <a:effectLst/>
                <a:ea typeface="Arial Unicode MS" panose="020B0604020202020204" pitchFamily="34" charset="-128"/>
                <a:cs typeface="Arial Unicode MS" panose="020B0604020202020204" pitchFamily="34" charset="-128"/>
              </a:rPr>
              <a:t> was excommunicated and Eutyches restored.  Flavian was deposed and died a few days later as a result of his treatment.  The </a:t>
            </a:r>
            <a:r>
              <a:rPr lang="en-AU" sz="2400" b="1" dirty="0">
                <a:ln>
                  <a:noFill/>
                </a:ln>
                <a:solidFill>
                  <a:srgbClr val="000000"/>
                </a:solidFill>
                <a:effectLst/>
                <a:ea typeface="Arial Unicode MS" panose="020B0604020202020204" pitchFamily="34" charset="-128"/>
                <a:cs typeface="Arial Unicode MS" panose="020B0604020202020204" pitchFamily="34" charset="-128"/>
              </a:rPr>
              <a:t>'Formula of Reason' </a:t>
            </a:r>
            <a:r>
              <a:rPr lang="en-AU" sz="2400" dirty="0">
                <a:ln>
                  <a:noFill/>
                </a:ln>
                <a:solidFill>
                  <a:srgbClr val="000000"/>
                </a:solidFill>
                <a:effectLst/>
                <a:ea typeface="Arial Unicode MS" panose="020B0604020202020204" pitchFamily="34" charset="-128"/>
                <a:cs typeface="Arial Unicode MS" panose="020B0604020202020204" pitchFamily="34" charset="-128"/>
              </a:rPr>
              <a:t>and its two-nature doctrine was banned.</a:t>
            </a:r>
          </a:p>
        </p:txBody>
      </p:sp>
    </p:spTree>
    <p:extLst>
      <p:ext uri="{BB962C8B-B14F-4D97-AF65-F5344CB8AC3E}">
        <p14:creationId xmlns:p14="http://schemas.microsoft.com/office/powerpoint/2010/main" val="3082118751"/>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12" name="TextBox 11">
            <a:extLst>
              <a:ext uri="{FF2B5EF4-FFF2-40B4-BE49-F238E27FC236}">
                <a16:creationId xmlns:a16="http://schemas.microsoft.com/office/drawing/2014/main" id="{F1B9B4BA-EB69-C60F-F15D-E83E159BD214}"/>
              </a:ext>
            </a:extLst>
          </p:cNvPr>
          <p:cNvSpPr txBox="1"/>
          <p:nvPr/>
        </p:nvSpPr>
        <p:spPr>
          <a:xfrm>
            <a:off x="150178" y="1155651"/>
            <a:ext cx="11844914" cy="24839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This was a dire situation for the church with no redress, until Theodosius II fell off his horse the next year and was succeeded by his wife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Pulcheria</a:t>
            </a:r>
            <a:r>
              <a:rPr lang="en-AU" sz="2400" dirty="0">
                <a:ln>
                  <a:noFill/>
                </a:ln>
                <a:solidFill>
                  <a:srgbClr val="000000"/>
                </a:solidFill>
                <a:effectLst/>
                <a:ea typeface="Arial Unicode MS" panose="020B0604020202020204" pitchFamily="34" charset="-128"/>
                <a:cs typeface="Arial Unicode MS" panose="020B0604020202020204" pitchFamily="34" charset="-128"/>
              </a:rPr>
              <a:t> and her new husband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Marcian</a:t>
            </a:r>
            <a:r>
              <a:rPr lang="en-AU" sz="2400" dirty="0">
                <a:ln>
                  <a:noFill/>
                </a:ln>
                <a:solidFill>
                  <a:srgbClr val="000000"/>
                </a:solidFill>
                <a:effectLst/>
                <a:ea typeface="Arial Unicode MS" panose="020B0604020202020204" pitchFamily="34" charset="-128"/>
                <a:cs typeface="Arial Unicode MS" panose="020B0604020202020204" pitchFamily="34" charset="-128"/>
              </a:rPr>
              <a:t>.</a:t>
            </a:r>
          </a:p>
          <a:p>
            <a:pPr>
              <a:lnSpc>
                <a:spcPct val="120000"/>
              </a:lnSpc>
              <a:spcBef>
                <a:spcPts val="800"/>
              </a:spcBef>
            </a:pPr>
            <a:r>
              <a:rPr lang="en-AU" sz="2400" dirty="0">
                <a:ln>
                  <a:noFill/>
                </a:ln>
                <a:solidFill>
                  <a:srgbClr val="000000"/>
                </a:solidFill>
                <a:effectLst/>
                <a:ea typeface="Arial Unicode MS" panose="020B0604020202020204" pitchFamily="34" charset="-128"/>
                <a:cs typeface="Arial Unicode MS" panose="020B0604020202020204" pitchFamily="34" charset="-128"/>
              </a:rPr>
              <a:t> </a:t>
            </a:r>
          </a:p>
          <a:p>
            <a:pPr marL="342900" lvl="0" indent="-342900">
              <a:lnSpc>
                <a:spcPct val="120000"/>
              </a:lnSpc>
              <a:spcBef>
                <a:spcPts val="800"/>
              </a:spcBef>
              <a:spcAft>
                <a:spcPts val="0"/>
              </a:spcAft>
              <a:buFont typeface="Symbol" pitchFamily="2" charset="2"/>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So, the </a:t>
            </a:r>
            <a:r>
              <a:rPr lang="en-AU" sz="2400"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Council of Chalcedon</a:t>
            </a:r>
            <a:r>
              <a:rPr lang="en-AU" sz="2400" dirty="0">
                <a:ln>
                  <a:noFill/>
                </a:ln>
                <a:solidFill>
                  <a:srgbClr val="000000"/>
                </a:solidFill>
                <a:effectLst/>
                <a:ea typeface="Arial Unicode MS" panose="020B0604020202020204" pitchFamily="34" charset="-128"/>
                <a:cs typeface="Arial Unicode MS" panose="020B0604020202020204" pitchFamily="34" charset="-128"/>
              </a:rPr>
              <a:t> was called in 451.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Pulcheria</a:t>
            </a:r>
            <a:r>
              <a:rPr lang="en-AU" sz="2400" dirty="0">
                <a:ln>
                  <a:noFill/>
                </a:ln>
                <a:solidFill>
                  <a:srgbClr val="000000"/>
                </a:solidFill>
                <a:effectLst/>
                <a:ea typeface="Arial Unicode MS" panose="020B0604020202020204" pitchFamily="34" charset="-128"/>
                <a:cs typeface="Arial Unicode MS" panose="020B0604020202020204" pitchFamily="34" charset="-128"/>
              </a:rPr>
              <a:t> was sympathetic to Leo and Flavian's cause and thankfully much was put right.</a:t>
            </a:r>
          </a:p>
        </p:txBody>
      </p:sp>
    </p:spTree>
    <p:extLst>
      <p:ext uri="{BB962C8B-B14F-4D97-AF65-F5344CB8AC3E}">
        <p14:creationId xmlns:p14="http://schemas.microsoft.com/office/powerpoint/2010/main" val="2051089714"/>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4" name="TextBox 3">
            <a:extLst>
              <a:ext uri="{FF2B5EF4-FFF2-40B4-BE49-F238E27FC236}">
                <a16:creationId xmlns:a16="http://schemas.microsoft.com/office/drawing/2014/main" id="{48695EC6-9263-1C55-920A-2C2E67A2A6A4}"/>
              </a:ext>
            </a:extLst>
          </p:cNvPr>
          <p:cNvSpPr txBox="1"/>
          <p:nvPr/>
        </p:nvSpPr>
        <p:spPr>
          <a:xfrm>
            <a:off x="150178" y="1105320"/>
            <a:ext cx="11724665" cy="4667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The Antiochene bishops were reinstated.</a:t>
            </a:r>
          </a:p>
          <a:p>
            <a:pPr marL="342900" lvl="0" indent="-342900">
              <a:lnSpc>
                <a:spcPct val="120000"/>
              </a:lnSpc>
              <a:spcBef>
                <a:spcPts val="800"/>
              </a:spcBef>
              <a:spcAft>
                <a:spcPts val="0"/>
              </a:spcAft>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Eutyches and </a:t>
            </a:r>
            <a:r>
              <a:rPr lang="en-AU" sz="2400" dirty="0" err="1">
                <a:ln>
                  <a:noFill/>
                </a:ln>
                <a:solidFill>
                  <a:srgbClr val="000000"/>
                </a:solidFill>
                <a:effectLst/>
                <a:ea typeface="Arial Unicode MS" panose="020B0604020202020204" pitchFamily="34" charset="-128"/>
                <a:cs typeface="Arial Unicode MS" panose="020B0604020202020204" pitchFamily="34" charset="-128"/>
              </a:rPr>
              <a:t>Dioscorus</a:t>
            </a:r>
            <a:r>
              <a:rPr lang="en-AU" sz="2400" dirty="0">
                <a:ln>
                  <a:noFill/>
                </a:ln>
                <a:solidFill>
                  <a:srgbClr val="000000"/>
                </a:solidFill>
                <a:effectLst/>
                <a:ea typeface="Arial Unicode MS" panose="020B0604020202020204" pitchFamily="34" charset="-128"/>
                <a:cs typeface="Arial Unicode MS" panose="020B0604020202020204" pitchFamily="34" charset="-128"/>
              </a:rPr>
              <a:t> were deposed.</a:t>
            </a:r>
          </a:p>
          <a:p>
            <a:pPr marL="342900" lvl="0" indent="-342900">
              <a:lnSpc>
                <a:spcPct val="120000"/>
              </a:lnSpc>
              <a:spcBef>
                <a:spcPts val="800"/>
              </a:spcBef>
              <a:spcAft>
                <a:spcPts val="0"/>
              </a:spcAft>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The creeds of Nicaea and Constantinople were read and approved.</a:t>
            </a:r>
          </a:p>
          <a:p>
            <a:pPr marL="342900" lvl="0" indent="-342900">
              <a:lnSpc>
                <a:spcPct val="120000"/>
              </a:lnSpc>
              <a:spcBef>
                <a:spcPts val="800"/>
              </a:spcBef>
              <a:spcAft>
                <a:spcPts val="0"/>
              </a:spcAft>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Cyril's letters (</a:t>
            </a:r>
            <a:r>
              <a:rPr lang="en-AU" sz="2400" b="1" dirty="0">
                <a:ln>
                  <a:noFill/>
                </a:ln>
                <a:solidFill>
                  <a:srgbClr val="000000"/>
                </a:solidFill>
                <a:effectLst/>
                <a:ea typeface="Arial Unicode MS" panose="020B0604020202020204" pitchFamily="34" charset="-128"/>
                <a:cs typeface="Arial Unicode MS" panose="020B0604020202020204" pitchFamily="34" charset="-128"/>
              </a:rPr>
              <a:t>contra Nestorius</a:t>
            </a:r>
            <a:r>
              <a:rPr lang="en-AU" sz="2400" dirty="0">
                <a:ln>
                  <a:noFill/>
                </a:ln>
                <a:solidFill>
                  <a:srgbClr val="000000"/>
                </a:solidFill>
                <a:effectLst/>
                <a:ea typeface="Arial Unicode MS" panose="020B0604020202020204" pitchFamily="34" charset="-128"/>
                <a:cs typeface="Arial Unicode MS" panose="020B0604020202020204" pitchFamily="34" charset="-128"/>
              </a:rPr>
              <a:t>) were read and approved.</a:t>
            </a:r>
          </a:p>
          <a:p>
            <a:pPr marL="342900" lvl="0" indent="-342900">
              <a:lnSpc>
                <a:spcPct val="120000"/>
              </a:lnSpc>
              <a:spcBef>
                <a:spcPts val="800"/>
              </a:spcBef>
              <a:spcAft>
                <a:spcPts val="0"/>
              </a:spcAft>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Leo's Tome was accepted (</a:t>
            </a:r>
            <a:r>
              <a:rPr lang="en-AU" sz="2400" b="1" dirty="0">
                <a:ln>
                  <a:noFill/>
                </a:ln>
                <a:solidFill>
                  <a:srgbClr val="000000"/>
                </a:solidFill>
                <a:effectLst/>
                <a:ea typeface="Arial Unicode MS" panose="020B0604020202020204" pitchFamily="34" charset="-128"/>
                <a:cs typeface="Arial Unicode MS" panose="020B0604020202020204" pitchFamily="34" charset="-128"/>
              </a:rPr>
              <a:t>contra Eutyches</a:t>
            </a:r>
            <a:r>
              <a:rPr lang="en-AU" sz="2400" dirty="0">
                <a:ln>
                  <a:noFill/>
                </a:ln>
                <a:solidFill>
                  <a:srgbClr val="000000"/>
                </a:solidFill>
                <a:effectLst/>
                <a:ea typeface="Arial Unicode MS" panose="020B0604020202020204" pitchFamily="34" charset="-128"/>
                <a:cs typeface="Arial Unicode MS" panose="020B0604020202020204" pitchFamily="34" charset="-128"/>
              </a:rPr>
              <a:t>)</a:t>
            </a:r>
          </a:p>
          <a:p>
            <a:pPr marL="742950" lvl="1" indent="-285750">
              <a:lnSpc>
                <a:spcPct val="120000"/>
              </a:lnSpc>
              <a:spcBef>
                <a:spcPts val="800"/>
              </a:spcBef>
              <a:spcAft>
                <a:spcPts val="0"/>
              </a:spcAft>
              <a:buFont typeface="Cambria" panose="02040503050406030204" pitchFamily="18" charset="0"/>
              <a:buChar char="-"/>
            </a:pPr>
            <a:r>
              <a:rPr lang="en-AU" sz="2400" dirty="0">
                <a:ln>
                  <a:noFill/>
                </a:ln>
                <a:solidFill>
                  <a:srgbClr val="000000"/>
                </a:solidFill>
                <a:effectLst/>
                <a:ea typeface="Arial Unicode MS" panose="020B0604020202020204" pitchFamily="34" charset="-128"/>
                <a:cs typeface="Arial Unicode MS" panose="020B0604020202020204" pitchFamily="34" charset="-128"/>
              </a:rPr>
              <a:t>the bishops' response to this was to shout, </a:t>
            </a:r>
            <a:r>
              <a:rPr lang="en-AU" sz="2400" b="1" i="1" dirty="0">
                <a:ln>
                  <a:noFill/>
                </a:ln>
                <a:solidFill>
                  <a:srgbClr val="000000"/>
                </a:solidFill>
                <a:effectLst/>
                <a:ea typeface="Arial Unicode MS" panose="020B0604020202020204" pitchFamily="34" charset="-128"/>
                <a:cs typeface="Arial Unicode MS" panose="020B0604020202020204" pitchFamily="34" charset="-128"/>
              </a:rPr>
              <a:t>“Peter has spoken through Leo.  Thus, Cyril taught, Leo and Cyril teach the same.”</a:t>
            </a:r>
          </a:p>
          <a:p>
            <a:pPr marL="342900" lvl="0" indent="-342900">
              <a:lnSpc>
                <a:spcPct val="120000"/>
              </a:lnSpc>
              <a:spcBef>
                <a:spcPts val="800"/>
              </a:spcBef>
              <a:spcAft>
                <a:spcPts val="0"/>
              </a:spcAft>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The </a:t>
            </a:r>
            <a:r>
              <a:rPr lang="en-AU" sz="2400" b="1" u="sng" dirty="0">
                <a:ln>
                  <a:noFill/>
                </a:ln>
                <a:solidFill>
                  <a:srgbClr val="000000"/>
                </a:solidFill>
                <a:effectLst/>
                <a:uFill>
                  <a:solidFill>
                    <a:srgbClr val="000000"/>
                  </a:solidFill>
                </a:uFill>
                <a:ea typeface="Arial Unicode MS" panose="020B0604020202020204" pitchFamily="34" charset="-128"/>
                <a:cs typeface="Arial Unicode MS" panose="020B0604020202020204" pitchFamily="34" charset="-128"/>
              </a:rPr>
              <a:t>Chalcedonian Definition</a:t>
            </a:r>
            <a:r>
              <a:rPr lang="en-AU" sz="2400" b="1" dirty="0">
                <a:ln>
                  <a:noFill/>
                </a:ln>
                <a:solidFill>
                  <a:srgbClr val="000000"/>
                </a:solidFill>
                <a:effectLst/>
                <a:ea typeface="Arial Unicode MS" panose="020B0604020202020204" pitchFamily="34" charset="-128"/>
                <a:cs typeface="Arial Unicode MS" panose="020B0604020202020204" pitchFamily="34" charset="-128"/>
              </a:rPr>
              <a:t> </a:t>
            </a:r>
            <a:r>
              <a:rPr lang="en-AU" sz="2400" i="1" dirty="0">
                <a:ln>
                  <a:noFill/>
                </a:ln>
                <a:solidFill>
                  <a:srgbClr val="000000"/>
                </a:solidFill>
                <a:effectLst/>
                <a:ea typeface="Arial Unicode MS" panose="020B0604020202020204" pitchFamily="34" charset="-128"/>
                <a:cs typeface="Arial Unicode MS" panose="020B0604020202020204" pitchFamily="34" charset="-128"/>
              </a:rPr>
              <a:t>(student manual pp 176-7) </a:t>
            </a:r>
            <a:r>
              <a:rPr lang="en-AU" sz="2400" dirty="0">
                <a:ln>
                  <a:noFill/>
                </a:ln>
                <a:solidFill>
                  <a:srgbClr val="000000"/>
                </a:solidFill>
                <a:effectLst/>
                <a:ea typeface="Arial Unicode MS" panose="020B0604020202020204" pitchFamily="34" charset="-128"/>
                <a:cs typeface="Arial Unicode MS" panose="020B0604020202020204" pitchFamily="34" charset="-128"/>
              </a:rPr>
              <a:t>was accepted in the West but not in the East and particularly not in Egypt.</a:t>
            </a:r>
          </a:p>
        </p:txBody>
      </p:sp>
    </p:spTree>
    <p:extLst>
      <p:ext uri="{BB962C8B-B14F-4D97-AF65-F5344CB8AC3E}">
        <p14:creationId xmlns:p14="http://schemas.microsoft.com/office/powerpoint/2010/main" val="400268143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ainting of a religious ceremony&#10;&#10;Description automatically generated">
            <a:extLst>
              <a:ext uri="{FF2B5EF4-FFF2-40B4-BE49-F238E27FC236}">
                <a16:creationId xmlns:a16="http://schemas.microsoft.com/office/drawing/2014/main" id="{85BB48A0-16DE-531B-1AA4-8D5CD34831C4}"/>
              </a:ext>
            </a:extLst>
          </p:cNvPr>
          <p:cNvPicPr>
            <a:picLocks noChangeAspect="1"/>
          </p:cNvPicPr>
          <p:nvPr/>
        </p:nvPicPr>
        <p:blipFill>
          <a:blip r:embed="rId2">
            <a:alphaModFix amt="13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9870"/>
            <a:ext cx="12192000" cy="6887870"/>
          </a:xfrm>
          <a:prstGeom prst="rect">
            <a:avLst/>
          </a:prstGeom>
        </p:spPr>
      </p:pic>
      <p:grpSp>
        <p:nvGrpSpPr>
          <p:cNvPr id="116" name="Group"/>
          <p:cNvGrpSpPr/>
          <p:nvPr/>
        </p:nvGrpSpPr>
        <p:grpSpPr>
          <a:xfrm>
            <a:off x="116427" y="6200602"/>
            <a:ext cx="1301650" cy="464704"/>
            <a:chOff x="0" y="0"/>
            <a:chExt cx="1301648" cy="464702"/>
          </a:xfrm>
        </p:grpSpPr>
        <p:pic>
          <p:nvPicPr>
            <p:cNvPr id="114" name="Copy of TrainingWORKS -LMAP mono (transparent).png" descr="Copy of TrainingWORKS -LMAP mono (transparent).png"/>
            <p:cNvPicPr>
              <a:picLocks noChangeAspect="1"/>
            </p:cNvPicPr>
            <p:nvPr/>
          </p:nvPicPr>
          <p:blipFill>
            <a:blip r:embed="rId4"/>
            <a:stretch>
              <a:fillRect/>
            </a:stretch>
          </p:blipFill>
          <p:spPr>
            <a:xfrm>
              <a:off x="0" y="0"/>
              <a:ext cx="1301649" cy="339897"/>
            </a:xfrm>
            <a:prstGeom prst="rect">
              <a:avLst/>
            </a:prstGeom>
            <a:ln w="12700" cap="flat">
              <a:noFill/>
              <a:miter lim="400000"/>
            </a:ln>
            <a:effectLst/>
          </p:spPr>
        </p:pic>
        <p:pic>
          <p:nvPicPr>
            <p:cNvPr id="115" name="TrainingWORKS SOM-LMAP mono.png" descr="TrainingWORKS SOM-LMAP mono.png"/>
            <p:cNvPicPr>
              <a:picLocks noChangeAspect="1"/>
            </p:cNvPicPr>
            <p:nvPr/>
          </p:nvPicPr>
          <p:blipFill>
            <a:blip r:embed="rId5"/>
            <a:srcRect l="8125" t="56650" r="57451" b="39207"/>
            <a:stretch>
              <a:fillRect/>
            </a:stretch>
          </p:blipFill>
          <p:spPr>
            <a:xfrm>
              <a:off x="33751" y="365652"/>
              <a:ext cx="1234703" cy="99051"/>
            </a:xfrm>
            <a:custGeom>
              <a:avLst/>
              <a:gdLst/>
              <a:ahLst/>
              <a:cxnLst>
                <a:cxn ang="0">
                  <a:pos x="wd2" y="hd2"/>
                </a:cxn>
                <a:cxn ang="5400000">
                  <a:pos x="wd2" y="hd2"/>
                </a:cxn>
                <a:cxn ang="10800000">
                  <a:pos x="wd2" y="hd2"/>
                </a:cxn>
                <a:cxn ang="16200000">
                  <a:pos x="wd2" y="hd2"/>
                </a:cxn>
              </a:cxnLst>
              <a:rect l="0" t="0" r="r" b="b"/>
              <a:pathLst>
                <a:path w="21495" h="18720" extrusionOk="0">
                  <a:moveTo>
                    <a:pt x="521" y="16"/>
                  </a:moveTo>
                  <a:cubicBezTo>
                    <a:pt x="344" y="142"/>
                    <a:pt x="174" y="1009"/>
                    <a:pt x="106" y="2491"/>
                  </a:cubicBezTo>
                  <a:cubicBezTo>
                    <a:pt x="-20" y="5250"/>
                    <a:pt x="79" y="7811"/>
                    <a:pt x="376" y="9467"/>
                  </a:cubicBezTo>
                  <a:cubicBezTo>
                    <a:pt x="734" y="11462"/>
                    <a:pt x="859" y="12805"/>
                    <a:pt x="859" y="14568"/>
                  </a:cubicBezTo>
                  <a:cubicBezTo>
                    <a:pt x="859" y="17849"/>
                    <a:pt x="323" y="18151"/>
                    <a:pt x="210" y="14943"/>
                  </a:cubicBezTo>
                  <a:cubicBezTo>
                    <a:pt x="184" y="14204"/>
                    <a:pt x="123" y="13592"/>
                    <a:pt x="79" y="13592"/>
                  </a:cubicBezTo>
                  <a:cubicBezTo>
                    <a:pt x="-43" y="13593"/>
                    <a:pt x="-18" y="15837"/>
                    <a:pt x="120" y="17343"/>
                  </a:cubicBezTo>
                  <a:cubicBezTo>
                    <a:pt x="195" y="18155"/>
                    <a:pt x="378" y="18693"/>
                    <a:pt x="590" y="18693"/>
                  </a:cubicBezTo>
                  <a:cubicBezTo>
                    <a:pt x="882" y="18693"/>
                    <a:pt x="953" y="18397"/>
                    <a:pt x="1025" y="16668"/>
                  </a:cubicBezTo>
                  <a:cubicBezTo>
                    <a:pt x="1168" y="13268"/>
                    <a:pt x="1059" y="10789"/>
                    <a:pt x="666" y="8717"/>
                  </a:cubicBezTo>
                  <a:cubicBezTo>
                    <a:pt x="274" y="6646"/>
                    <a:pt x="167" y="4939"/>
                    <a:pt x="314" y="3016"/>
                  </a:cubicBezTo>
                  <a:cubicBezTo>
                    <a:pt x="449" y="1240"/>
                    <a:pt x="682" y="1465"/>
                    <a:pt x="797" y="3466"/>
                  </a:cubicBezTo>
                  <a:cubicBezTo>
                    <a:pt x="892" y="5119"/>
                    <a:pt x="1094" y="5759"/>
                    <a:pt x="1094" y="4441"/>
                  </a:cubicBezTo>
                  <a:cubicBezTo>
                    <a:pt x="1094" y="4079"/>
                    <a:pt x="1038" y="2952"/>
                    <a:pt x="970" y="1891"/>
                  </a:cubicBezTo>
                  <a:cubicBezTo>
                    <a:pt x="882" y="520"/>
                    <a:pt x="697" y="-110"/>
                    <a:pt x="521" y="16"/>
                  </a:cubicBezTo>
                  <a:close/>
                  <a:moveTo>
                    <a:pt x="1875" y="16"/>
                  </a:moveTo>
                  <a:cubicBezTo>
                    <a:pt x="1456" y="16"/>
                    <a:pt x="1329" y="2233"/>
                    <a:pt x="1329" y="9392"/>
                  </a:cubicBezTo>
                  <a:cubicBezTo>
                    <a:pt x="1329" y="13050"/>
                    <a:pt x="1367" y="15578"/>
                    <a:pt x="1447" y="16818"/>
                  </a:cubicBezTo>
                  <a:cubicBezTo>
                    <a:pt x="1535" y="18193"/>
                    <a:pt x="1651" y="18703"/>
                    <a:pt x="1861" y="18693"/>
                  </a:cubicBezTo>
                  <a:cubicBezTo>
                    <a:pt x="2205" y="18678"/>
                    <a:pt x="2300" y="18081"/>
                    <a:pt x="2373" y="15543"/>
                  </a:cubicBezTo>
                  <a:cubicBezTo>
                    <a:pt x="2413" y="14122"/>
                    <a:pt x="2401" y="13592"/>
                    <a:pt x="2310" y="13592"/>
                  </a:cubicBezTo>
                  <a:cubicBezTo>
                    <a:pt x="2243" y="13593"/>
                    <a:pt x="2186" y="14185"/>
                    <a:pt x="2186" y="14868"/>
                  </a:cubicBezTo>
                  <a:cubicBezTo>
                    <a:pt x="2186" y="16999"/>
                    <a:pt x="1920" y="17966"/>
                    <a:pt x="1730" y="16518"/>
                  </a:cubicBezTo>
                  <a:cubicBezTo>
                    <a:pt x="1586" y="15420"/>
                    <a:pt x="1564" y="14428"/>
                    <a:pt x="1564" y="9467"/>
                  </a:cubicBezTo>
                  <a:cubicBezTo>
                    <a:pt x="1564" y="5446"/>
                    <a:pt x="1596" y="3351"/>
                    <a:pt x="1675" y="2641"/>
                  </a:cubicBezTo>
                  <a:cubicBezTo>
                    <a:pt x="1836" y="1190"/>
                    <a:pt x="2054" y="1839"/>
                    <a:pt x="2145" y="4066"/>
                  </a:cubicBezTo>
                  <a:cubicBezTo>
                    <a:pt x="2227" y="6106"/>
                    <a:pt x="2421" y="6684"/>
                    <a:pt x="2421" y="4891"/>
                  </a:cubicBezTo>
                  <a:cubicBezTo>
                    <a:pt x="2421" y="2197"/>
                    <a:pt x="2178" y="16"/>
                    <a:pt x="1875" y="16"/>
                  </a:cubicBezTo>
                  <a:close/>
                  <a:moveTo>
                    <a:pt x="2808" y="16"/>
                  </a:moveTo>
                  <a:cubicBezTo>
                    <a:pt x="2766" y="16"/>
                    <a:pt x="2732" y="4100"/>
                    <a:pt x="2732" y="9392"/>
                  </a:cubicBezTo>
                  <a:cubicBezTo>
                    <a:pt x="2732" y="14684"/>
                    <a:pt x="2766" y="18693"/>
                    <a:pt x="2808" y="18693"/>
                  </a:cubicBezTo>
                  <a:cubicBezTo>
                    <a:pt x="2848" y="18693"/>
                    <a:pt x="2891" y="16858"/>
                    <a:pt x="2905" y="14643"/>
                  </a:cubicBezTo>
                  <a:lnTo>
                    <a:pt x="2925" y="10667"/>
                  </a:lnTo>
                  <a:lnTo>
                    <a:pt x="3278" y="10667"/>
                  </a:lnTo>
                  <a:lnTo>
                    <a:pt x="3630" y="10667"/>
                  </a:lnTo>
                  <a:lnTo>
                    <a:pt x="3651" y="14643"/>
                  </a:lnTo>
                  <a:cubicBezTo>
                    <a:pt x="3664" y="16858"/>
                    <a:pt x="3707" y="18693"/>
                    <a:pt x="3747" y="18693"/>
                  </a:cubicBezTo>
                  <a:cubicBezTo>
                    <a:pt x="3789" y="18693"/>
                    <a:pt x="3823" y="14684"/>
                    <a:pt x="3823" y="9392"/>
                  </a:cubicBezTo>
                  <a:cubicBezTo>
                    <a:pt x="3823" y="4100"/>
                    <a:pt x="3789" y="16"/>
                    <a:pt x="3747" y="16"/>
                  </a:cubicBezTo>
                  <a:cubicBezTo>
                    <a:pt x="3707" y="16"/>
                    <a:pt x="3664" y="1851"/>
                    <a:pt x="3651" y="4066"/>
                  </a:cubicBezTo>
                  <a:lnTo>
                    <a:pt x="3630" y="8117"/>
                  </a:lnTo>
                  <a:lnTo>
                    <a:pt x="3278" y="8117"/>
                  </a:lnTo>
                  <a:lnTo>
                    <a:pt x="2925" y="8117"/>
                  </a:lnTo>
                  <a:lnTo>
                    <a:pt x="2905" y="4066"/>
                  </a:lnTo>
                  <a:cubicBezTo>
                    <a:pt x="2891" y="1851"/>
                    <a:pt x="2848" y="16"/>
                    <a:pt x="2808" y="16"/>
                  </a:cubicBezTo>
                  <a:close/>
                  <a:moveTo>
                    <a:pt x="6200" y="16"/>
                  </a:moveTo>
                  <a:cubicBezTo>
                    <a:pt x="6038" y="-78"/>
                    <a:pt x="5872" y="391"/>
                    <a:pt x="5765" y="1441"/>
                  </a:cubicBezTo>
                  <a:cubicBezTo>
                    <a:pt x="5572" y="3342"/>
                    <a:pt x="5556" y="15297"/>
                    <a:pt x="5744" y="17343"/>
                  </a:cubicBezTo>
                  <a:cubicBezTo>
                    <a:pt x="5905" y="19091"/>
                    <a:pt x="6386" y="19045"/>
                    <a:pt x="6566" y="17268"/>
                  </a:cubicBezTo>
                  <a:cubicBezTo>
                    <a:pt x="6756" y="15402"/>
                    <a:pt x="6777" y="4808"/>
                    <a:pt x="6594" y="1966"/>
                  </a:cubicBezTo>
                  <a:cubicBezTo>
                    <a:pt x="6519" y="811"/>
                    <a:pt x="6362" y="110"/>
                    <a:pt x="6200" y="16"/>
                  </a:cubicBezTo>
                  <a:close/>
                  <a:moveTo>
                    <a:pt x="7140" y="16"/>
                  </a:moveTo>
                  <a:cubicBezTo>
                    <a:pt x="7046" y="16"/>
                    <a:pt x="7022" y="1769"/>
                    <a:pt x="7022" y="9392"/>
                  </a:cubicBezTo>
                  <a:lnTo>
                    <a:pt x="7022" y="18693"/>
                  </a:lnTo>
                  <a:lnTo>
                    <a:pt x="7492" y="18693"/>
                  </a:lnTo>
                  <a:cubicBezTo>
                    <a:pt x="8025" y="18693"/>
                    <a:pt x="8134" y="17214"/>
                    <a:pt x="7630" y="16818"/>
                  </a:cubicBezTo>
                  <a:lnTo>
                    <a:pt x="7299" y="16593"/>
                  </a:lnTo>
                  <a:lnTo>
                    <a:pt x="7278" y="8342"/>
                  </a:lnTo>
                  <a:cubicBezTo>
                    <a:pt x="7260" y="1760"/>
                    <a:pt x="7231" y="16"/>
                    <a:pt x="7140" y="16"/>
                  </a:cubicBezTo>
                  <a:close/>
                  <a:moveTo>
                    <a:pt x="9288" y="16"/>
                  </a:moveTo>
                  <a:cubicBezTo>
                    <a:pt x="8834" y="16"/>
                    <a:pt x="8743" y="1612"/>
                    <a:pt x="8743" y="9092"/>
                  </a:cubicBezTo>
                  <a:cubicBezTo>
                    <a:pt x="8743" y="12587"/>
                    <a:pt x="8781" y="16141"/>
                    <a:pt x="8826" y="17043"/>
                  </a:cubicBezTo>
                  <a:cubicBezTo>
                    <a:pt x="8887" y="18284"/>
                    <a:pt x="8987" y="18693"/>
                    <a:pt x="9247" y="18693"/>
                  </a:cubicBezTo>
                  <a:cubicBezTo>
                    <a:pt x="9711" y="18693"/>
                    <a:pt x="9834" y="16767"/>
                    <a:pt x="9834" y="9392"/>
                  </a:cubicBezTo>
                  <a:cubicBezTo>
                    <a:pt x="9834" y="2239"/>
                    <a:pt x="9707" y="16"/>
                    <a:pt x="9288" y="16"/>
                  </a:cubicBezTo>
                  <a:close/>
                  <a:moveTo>
                    <a:pt x="10145" y="16"/>
                  </a:moveTo>
                  <a:lnTo>
                    <a:pt x="10145" y="9392"/>
                  </a:lnTo>
                  <a:cubicBezTo>
                    <a:pt x="10145" y="16960"/>
                    <a:pt x="10171" y="18693"/>
                    <a:pt x="10263" y="18693"/>
                  </a:cubicBezTo>
                  <a:cubicBezTo>
                    <a:pt x="10342" y="18693"/>
                    <a:pt x="10377" y="17470"/>
                    <a:pt x="10394" y="14643"/>
                  </a:cubicBezTo>
                  <a:cubicBezTo>
                    <a:pt x="10418" y="10654"/>
                    <a:pt x="10422" y="10628"/>
                    <a:pt x="10712" y="10367"/>
                  </a:cubicBezTo>
                  <a:cubicBezTo>
                    <a:pt x="10873" y="10222"/>
                    <a:pt x="11002" y="9802"/>
                    <a:pt x="11002" y="9392"/>
                  </a:cubicBezTo>
                  <a:cubicBezTo>
                    <a:pt x="11002" y="8982"/>
                    <a:pt x="10873" y="8487"/>
                    <a:pt x="10712" y="8342"/>
                  </a:cubicBezTo>
                  <a:cubicBezTo>
                    <a:pt x="10434" y="8092"/>
                    <a:pt x="10422" y="7934"/>
                    <a:pt x="10422" y="5116"/>
                  </a:cubicBezTo>
                  <a:cubicBezTo>
                    <a:pt x="10422" y="2178"/>
                    <a:pt x="10421" y="2147"/>
                    <a:pt x="10788" y="1891"/>
                  </a:cubicBezTo>
                  <a:cubicBezTo>
                    <a:pt x="11343" y="1504"/>
                    <a:pt x="11240" y="16"/>
                    <a:pt x="10656" y="16"/>
                  </a:cubicBezTo>
                  <a:lnTo>
                    <a:pt x="10145" y="16"/>
                  </a:lnTo>
                  <a:close/>
                  <a:moveTo>
                    <a:pt x="12094" y="16"/>
                  </a:moveTo>
                  <a:cubicBezTo>
                    <a:pt x="11954" y="16"/>
                    <a:pt x="11942" y="745"/>
                    <a:pt x="11942" y="9392"/>
                  </a:cubicBezTo>
                  <a:cubicBezTo>
                    <a:pt x="11942" y="16960"/>
                    <a:pt x="11961" y="18693"/>
                    <a:pt x="12052" y="18693"/>
                  </a:cubicBezTo>
                  <a:cubicBezTo>
                    <a:pt x="12131" y="18693"/>
                    <a:pt x="12174" y="17470"/>
                    <a:pt x="12190" y="14643"/>
                  </a:cubicBezTo>
                  <a:cubicBezTo>
                    <a:pt x="12220" y="9623"/>
                    <a:pt x="12334" y="9680"/>
                    <a:pt x="12480" y="14793"/>
                  </a:cubicBezTo>
                  <a:cubicBezTo>
                    <a:pt x="12542" y="16944"/>
                    <a:pt x="12631" y="18624"/>
                    <a:pt x="12674" y="18468"/>
                  </a:cubicBezTo>
                  <a:cubicBezTo>
                    <a:pt x="12717" y="18312"/>
                    <a:pt x="12807" y="16375"/>
                    <a:pt x="12874" y="14193"/>
                  </a:cubicBezTo>
                  <a:cubicBezTo>
                    <a:pt x="12942" y="12010"/>
                    <a:pt x="13032" y="10112"/>
                    <a:pt x="13075" y="9992"/>
                  </a:cubicBezTo>
                  <a:cubicBezTo>
                    <a:pt x="13118" y="9872"/>
                    <a:pt x="13165" y="11819"/>
                    <a:pt x="13178" y="14268"/>
                  </a:cubicBezTo>
                  <a:cubicBezTo>
                    <a:pt x="13195" y="17470"/>
                    <a:pt x="13228" y="18693"/>
                    <a:pt x="13310" y="18693"/>
                  </a:cubicBezTo>
                  <a:cubicBezTo>
                    <a:pt x="13401" y="18693"/>
                    <a:pt x="13427" y="16968"/>
                    <a:pt x="13427" y="9392"/>
                  </a:cubicBezTo>
                  <a:cubicBezTo>
                    <a:pt x="13427" y="676"/>
                    <a:pt x="13412" y="16"/>
                    <a:pt x="13268" y="16"/>
                  </a:cubicBezTo>
                  <a:cubicBezTo>
                    <a:pt x="13145" y="16"/>
                    <a:pt x="13085" y="1233"/>
                    <a:pt x="12950" y="6167"/>
                  </a:cubicBezTo>
                  <a:cubicBezTo>
                    <a:pt x="12858" y="9548"/>
                    <a:pt x="12751" y="12647"/>
                    <a:pt x="12715" y="13067"/>
                  </a:cubicBezTo>
                  <a:cubicBezTo>
                    <a:pt x="12640" y="13969"/>
                    <a:pt x="12543" y="11644"/>
                    <a:pt x="12370" y="4891"/>
                  </a:cubicBezTo>
                  <a:cubicBezTo>
                    <a:pt x="12273" y="1110"/>
                    <a:pt x="12210" y="16"/>
                    <a:pt x="12094" y="16"/>
                  </a:cubicBezTo>
                  <a:close/>
                  <a:moveTo>
                    <a:pt x="13890" y="16"/>
                  </a:moveTo>
                  <a:cubicBezTo>
                    <a:pt x="13843" y="16"/>
                    <a:pt x="13814" y="3739"/>
                    <a:pt x="13814" y="9392"/>
                  </a:cubicBezTo>
                  <a:cubicBezTo>
                    <a:pt x="13814" y="15045"/>
                    <a:pt x="13843" y="18693"/>
                    <a:pt x="13890" y="18693"/>
                  </a:cubicBezTo>
                  <a:cubicBezTo>
                    <a:pt x="13937" y="18693"/>
                    <a:pt x="13973" y="15045"/>
                    <a:pt x="13973" y="9392"/>
                  </a:cubicBezTo>
                  <a:cubicBezTo>
                    <a:pt x="13973" y="3739"/>
                    <a:pt x="13937" y="16"/>
                    <a:pt x="13890" y="16"/>
                  </a:cubicBezTo>
                  <a:close/>
                  <a:moveTo>
                    <a:pt x="15417" y="16"/>
                  </a:moveTo>
                  <a:cubicBezTo>
                    <a:pt x="15326" y="16"/>
                    <a:pt x="15299" y="1204"/>
                    <a:pt x="15299" y="5116"/>
                  </a:cubicBezTo>
                  <a:cubicBezTo>
                    <a:pt x="15299" y="7887"/>
                    <a:pt x="15269" y="10330"/>
                    <a:pt x="15230" y="10592"/>
                  </a:cubicBezTo>
                  <a:cubicBezTo>
                    <a:pt x="15191" y="10854"/>
                    <a:pt x="15039" y="8707"/>
                    <a:pt x="14892" y="5792"/>
                  </a:cubicBezTo>
                  <a:cubicBezTo>
                    <a:pt x="14744" y="2876"/>
                    <a:pt x="14562" y="317"/>
                    <a:pt x="14491" y="166"/>
                  </a:cubicBezTo>
                  <a:cubicBezTo>
                    <a:pt x="14376" y="-76"/>
                    <a:pt x="14360" y="1022"/>
                    <a:pt x="14360" y="9317"/>
                  </a:cubicBezTo>
                  <a:cubicBezTo>
                    <a:pt x="14360" y="17098"/>
                    <a:pt x="14380" y="18693"/>
                    <a:pt x="14477" y="18693"/>
                  </a:cubicBezTo>
                  <a:cubicBezTo>
                    <a:pt x="14569" y="18693"/>
                    <a:pt x="14595" y="17507"/>
                    <a:pt x="14595" y="13217"/>
                  </a:cubicBezTo>
                  <a:cubicBezTo>
                    <a:pt x="14595" y="10214"/>
                    <a:pt x="14629" y="7571"/>
                    <a:pt x="14671" y="7292"/>
                  </a:cubicBezTo>
                  <a:cubicBezTo>
                    <a:pt x="14712" y="7013"/>
                    <a:pt x="14871" y="9410"/>
                    <a:pt x="15023" y="12692"/>
                  </a:cubicBezTo>
                  <a:cubicBezTo>
                    <a:pt x="15431" y="21490"/>
                    <a:pt x="15534" y="20881"/>
                    <a:pt x="15534" y="9392"/>
                  </a:cubicBezTo>
                  <a:cubicBezTo>
                    <a:pt x="15534" y="1667"/>
                    <a:pt x="15514" y="16"/>
                    <a:pt x="15417" y="16"/>
                  </a:cubicBezTo>
                  <a:close/>
                  <a:moveTo>
                    <a:pt x="16039" y="16"/>
                  </a:moveTo>
                  <a:cubicBezTo>
                    <a:pt x="15942" y="16"/>
                    <a:pt x="15921" y="1667"/>
                    <a:pt x="15921" y="9392"/>
                  </a:cubicBezTo>
                  <a:cubicBezTo>
                    <a:pt x="15921" y="17117"/>
                    <a:pt x="15942" y="18693"/>
                    <a:pt x="16039" y="18693"/>
                  </a:cubicBezTo>
                  <a:cubicBezTo>
                    <a:pt x="16136" y="18693"/>
                    <a:pt x="16156" y="17117"/>
                    <a:pt x="16156" y="9392"/>
                  </a:cubicBezTo>
                  <a:cubicBezTo>
                    <a:pt x="16156" y="1667"/>
                    <a:pt x="16136" y="16"/>
                    <a:pt x="16039" y="16"/>
                  </a:cubicBezTo>
                  <a:close/>
                  <a:moveTo>
                    <a:pt x="16992" y="16"/>
                  </a:moveTo>
                  <a:cubicBezTo>
                    <a:pt x="16816" y="142"/>
                    <a:pt x="16645" y="1009"/>
                    <a:pt x="16578" y="2491"/>
                  </a:cubicBezTo>
                  <a:cubicBezTo>
                    <a:pt x="16452" y="5250"/>
                    <a:pt x="16550" y="7811"/>
                    <a:pt x="16847" y="9467"/>
                  </a:cubicBezTo>
                  <a:cubicBezTo>
                    <a:pt x="17343" y="12229"/>
                    <a:pt x="17482" y="15244"/>
                    <a:pt x="17192" y="16893"/>
                  </a:cubicBezTo>
                  <a:cubicBezTo>
                    <a:pt x="17017" y="17892"/>
                    <a:pt x="16702" y="16647"/>
                    <a:pt x="16702" y="14943"/>
                  </a:cubicBezTo>
                  <a:cubicBezTo>
                    <a:pt x="16702" y="14228"/>
                    <a:pt x="16649" y="13592"/>
                    <a:pt x="16584" y="13592"/>
                  </a:cubicBezTo>
                  <a:cubicBezTo>
                    <a:pt x="16432" y="13593"/>
                    <a:pt x="16436" y="15654"/>
                    <a:pt x="16591" y="17343"/>
                  </a:cubicBezTo>
                  <a:cubicBezTo>
                    <a:pt x="16666" y="18155"/>
                    <a:pt x="16850" y="18693"/>
                    <a:pt x="17061" y="18693"/>
                  </a:cubicBezTo>
                  <a:cubicBezTo>
                    <a:pt x="17353" y="18693"/>
                    <a:pt x="17424" y="18397"/>
                    <a:pt x="17496" y="16668"/>
                  </a:cubicBezTo>
                  <a:cubicBezTo>
                    <a:pt x="17639" y="13268"/>
                    <a:pt x="17523" y="10789"/>
                    <a:pt x="17130" y="8717"/>
                  </a:cubicBezTo>
                  <a:cubicBezTo>
                    <a:pt x="16738" y="6646"/>
                    <a:pt x="16638" y="4939"/>
                    <a:pt x="16785" y="3016"/>
                  </a:cubicBezTo>
                  <a:cubicBezTo>
                    <a:pt x="16921" y="1240"/>
                    <a:pt x="17153" y="1465"/>
                    <a:pt x="17268" y="3466"/>
                  </a:cubicBezTo>
                  <a:cubicBezTo>
                    <a:pt x="17363" y="5119"/>
                    <a:pt x="17559" y="5759"/>
                    <a:pt x="17559" y="4441"/>
                  </a:cubicBezTo>
                  <a:cubicBezTo>
                    <a:pt x="17559" y="4079"/>
                    <a:pt x="17503" y="2952"/>
                    <a:pt x="17434" y="1891"/>
                  </a:cubicBezTo>
                  <a:cubicBezTo>
                    <a:pt x="17346" y="520"/>
                    <a:pt x="17169" y="-110"/>
                    <a:pt x="16992" y="16"/>
                  </a:cubicBezTo>
                  <a:close/>
                  <a:moveTo>
                    <a:pt x="18263" y="16"/>
                  </a:moveTo>
                  <a:cubicBezTo>
                    <a:pt x="17733" y="16"/>
                    <a:pt x="17499" y="1349"/>
                    <a:pt x="17932" y="1891"/>
                  </a:cubicBezTo>
                  <a:lnTo>
                    <a:pt x="18146" y="2191"/>
                  </a:lnTo>
                  <a:lnTo>
                    <a:pt x="18167" y="10442"/>
                  </a:lnTo>
                  <a:cubicBezTo>
                    <a:pt x="18184" y="16926"/>
                    <a:pt x="18217" y="18693"/>
                    <a:pt x="18305" y="18693"/>
                  </a:cubicBezTo>
                  <a:cubicBezTo>
                    <a:pt x="18392" y="18693"/>
                    <a:pt x="18419" y="16926"/>
                    <a:pt x="18436" y="10442"/>
                  </a:cubicBezTo>
                  <a:cubicBezTo>
                    <a:pt x="18457" y="2599"/>
                    <a:pt x="18470" y="2148"/>
                    <a:pt x="18636" y="1891"/>
                  </a:cubicBezTo>
                  <a:cubicBezTo>
                    <a:pt x="19027" y="1289"/>
                    <a:pt x="18775" y="16"/>
                    <a:pt x="18263" y="16"/>
                  </a:cubicBezTo>
                  <a:close/>
                  <a:moveTo>
                    <a:pt x="19120" y="16"/>
                  </a:moveTo>
                  <a:lnTo>
                    <a:pt x="19120" y="9392"/>
                  </a:lnTo>
                  <a:cubicBezTo>
                    <a:pt x="19120" y="14665"/>
                    <a:pt x="19155" y="18693"/>
                    <a:pt x="19196" y="18693"/>
                  </a:cubicBezTo>
                  <a:cubicBezTo>
                    <a:pt x="19237" y="18693"/>
                    <a:pt x="19280" y="17075"/>
                    <a:pt x="19293" y="15093"/>
                  </a:cubicBezTo>
                  <a:cubicBezTo>
                    <a:pt x="19316" y="11592"/>
                    <a:pt x="19326" y="11492"/>
                    <a:pt x="19590" y="11492"/>
                  </a:cubicBezTo>
                  <a:cubicBezTo>
                    <a:pt x="19802" y="11492"/>
                    <a:pt x="19869" y="11895"/>
                    <a:pt x="19887" y="13217"/>
                  </a:cubicBezTo>
                  <a:cubicBezTo>
                    <a:pt x="19945" y="17416"/>
                    <a:pt x="19989" y="18693"/>
                    <a:pt x="20080" y="18693"/>
                  </a:cubicBezTo>
                  <a:cubicBezTo>
                    <a:pt x="20190" y="18693"/>
                    <a:pt x="20167" y="12139"/>
                    <a:pt x="20053" y="10592"/>
                  </a:cubicBezTo>
                  <a:cubicBezTo>
                    <a:pt x="20017" y="10110"/>
                    <a:pt x="20020" y="9176"/>
                    <a:pt x="20060" y="8492"/>
                  </a:cubicBezTo>
                  <a:cubicBezTo>
                    <a:pt x="20100" y="7808"/>
                    <a:pt x="20135" y="6222"/>
                    <a:pt x="20136" y="4966"/>
                  </a:cubicBezTo>
                  <a:cubicBezTo>
                    <a:pt x="20137" y="1933"/>
                    <a:pt x="19879" y="16"/>
                    <a:pt x="19459" y="16"/>
                  </a:cubicBezTo>
                  <a:lnTo>
                    <a:pt x="19120" y="16"/>
                  </a:lnTo>
                  <a:close/>
                  <a:moveTo>
                    <a:pt x="20440" y="16"/>
                  </a:moveTo>
                  <a:cubicBezTo>
                    <a:pt x="20321" y="16"/>
                    <a:pt x="20337" y="868"/>
                    <a:pt x="20571" y="6167"/>
                  </a:cubicBezTo>
                  <a:cubicBezTo>
                    <a:pt x="20732" y="9817"/>
                    <a:pt x="20840" y="13558"/>
                    <a:pt x="20840" y="15468"/>
                  </a:cubicBezTo>
                  <a:cubicBezTo>
                    <a:pt x="20840" y="17230"/>
                    <a:pt x="20874" y="18693"/>
                    <a:pt x="20916" y="18693"/>
                  </a:cubicBezTo>
                  <a:cubicBezTo>
                    <a:pt x="20959" y="18693"/>
                    <a:pt x="20992" y="17341"/>
                    <a:pt x="20992" y="15693"/>
                  </a:cubicBezTo>
                  <a:cubicBezTo>
                    <a:pt x="20992" y="14045"/>
                    <a:pt x="21083" y="10762"/>
                    <a:pt x="21193" y="8417"/>
                  </a:cubicBezTo>
                  <a:cubicBezTo>
                    <a:pt x="21510" y="1617"/>
                    <a:pt x="21557" y="16"/>
                    <a:pt x="21428" y="16"/>
                  </a:cubicBezTo>
                  <a:cubicBezTo>
                    <a:pt x="21366" y="16"/>
                    <a:pt x="21246" y="1835"/>
                    <a:pt x="21158" y="3991"/>
                  </a:cubicBezTo>
                  <a:cubicBezTo>
                    <a:pt x="21025" y="7275"/>
                    <a:pt x="20978" y="7710"/>
                    <a:pt x="20882" y="6842"/>
                  </a:cubicBezTo>
                  <a:cubicBezTo>
                    <a:pt x="20819" y="6272"/>
                    <a:pt x="20721" y="4527"/>
                    <a:pt x="20668" y="2941"/>
                  </a:cubicBezTo>
                  <a:cubicBezTo>
                    <a:pt x="20608" y="1148"/>
                    <a:pt x="20525" y="16"/>
                    <a:pt x="20440" y="16"/>
                  </a:cubicBezTo>
                  <a:close/>
                  <a:moveTo>
                    <a:pt x="4777" y="91"/>
                  </a:moveTo>
                  <a:cubicBezTo>
                    <a:pt x="4618" y="98"/>
                    <a:pt x="4448" y="339"/>
                    <a:pt x="4397" y="691"/>
                  </a:cubicBezTo>
                  <a:cubicBezTo>
                    <a:pt x="4258" y="1651"/>
                    <a:pt x="4134" y="5697"/>
                    <a:pt x="4134" y="9392"/>
                  </a:cubicBezTo>
                  <a:cubicBezTo>
                    <a:pt x="4134" y="13087"/>
                    <a:pt x="4258" y="17058"/>
                    <a:pt x="4397" y="18018"/>
                  </a:cubicBezTo>
                  <a:cubicBezTo>
                    <a:pt x="4562" y="19160"/>
                    <a:pt x="5017" y="18708"/>
                    <a:pt x="5164" y="17268"/>
                  </a:cubicBezTo>
                  <a:cubicBezTo>
                    <a:pt x="5277" y="16159"/>
                    <a:pt x="5309" y="14616"/>
                    <a:pt x="5309" y="9842"/>
                  </a:cubicBezTo>
                  <a:cubicBezTo>
                    <a:pt x="5309" y="2248"/>
                    <a:pt x="5188" y="72"/>
                    <a:pt x="4777" y="91"/>
                  </a:cubicBezTo>
                  <a:close/>
                  <a:moveTo>
                    <a:pt x="6124" y="1741"/>
                  </a:moveTo>
                  <a:cubicBezTo>
                    <a:pt x="6384" y="1741"/>
                    <a:pt x="6559" y="4787"/>
                    <a:pt x="6559" y="9392"/>
                  </a:cubicBezTo>
                  <a:cubicBezTo>
                    <a:pt x="6559" y="11516"/>
                    <a:pt x="6502" y="14056"/>
                    <a:pt x="6435" y="15093"/>
                  </a:cubicBezTo>
                  <a:cubicBezTo>
                    <a:pt x="6285" y="17428"/>
                    <a:pt x="5964" y="17618"/>
                    <a:pt x="5855" y="15393"/>
                  </a:cubicBezTo>
                  <a:cubicBezTo>
                    <a:pt x="5810" y="14491"/>
                    <a:pt x="5779" y="11785"/>
                    <a:pt x="5779" y="9392"/>
                  </a:cubicBezTo>
                  <a:cubicBezTo>
                    <a:pt x="5779" y="4020"/>
                    <a:pt x="5878" y="1741"/>
                    <a:pt x="6124" y="1741"/>
                  </a:cubicBezTo>
                  <a:close/>
                  <a:moveTo>
                    <a:pt x="19618" y="1816"/>
                  </a:moveTo>
                  <a:cubicBezTo>
                    <a:pt x="19764" y="2072"/>
                    <a:pt x="19901" y="3412"/>
                    <a:pt x="19901" y="5641"/>
                  </a:cubicBezTo>
                  <a:cubicBezTo>
                    <a:pt x="19901" y="6737"/>
                    <a:pt x="19839" y="8008"/>
                    <a:pt x="19756" y="8492"/>
                  </a:cubicBezTo>
                  <a:cubicBezTo>
                    <a:pt x="19411" y="10497"/>
                    <a:pt x="19245" y="9133"/>
                    <a:pt x="19293" y="4591"/>
                  </a:cubicBezTo>
                  <a:cubicBezTo>
                    <a:pt x="19316" y="2402"/>
                    <a:pt x="19471" y="1560"/>
                    <a:pt x="19618" y="1816"/>
                  </a:cubicBezTo>
                  <a:close/>
                  <a:moveTo>
                    <a:pt x="4687" y="1891"/>
                  </a:moveTo>
                  <a:cubicBezTo>
                    <a:pt x="4825" y="1802"/>
                    <a:pt x="4974" y="2649"/>
                    <a:pt x="5053" y="4291"/>
                  </a:cubicBezTo>
                  <a:cubicBezTo>
                    <a:pt x="5175" y="6800"/>
                    <a:pt x="5142" y="13809"/>
                    <a:pt x="4998" y="15693"/>
                  </a:cubicBezTo>
                  <a:cubicBezTo>
                    <a:pt x="4859" y="17509"/>
                    <a:pt x="4549" y="17356"/>
                    <a:pt x="4452" y="15393"/>
                  </a:cubicBezTo>
                  <a:cubicBezTo>
                    <a:pt x="4338" y="13071"/>
                    <a:pt x="4351" y="4896"/>
                    <a:pt x="4473" y="3091"/>
                  </a:cubicBezTo>
                  <a:cubicBezTo>
                    <a:pt x="4525" y="2311"/>
                    <a:pt x="4604" y="1944"/>
                    <a:pt x="4687" y="1891"/>
                  </a:cubicBezTo>
                  <a:close/>
                  <a:moveTo>
                    <a:pt x="9212" y="1891"/>
                  </a:moveTo>
                  <a:cubicBezTo>
                    <a:pt x="9350" y="1802"/>
                    <a:pt x="9502" y="2647"/>
                    <a:pt x="9579" y="4291"/>
                  </a:cubicBezTo>
                  <a:cubicBezTo>
                    <a:pt x="9715" y="7222"/>
                    <a:pt x="9704" y="12828"/>
                    <a:pt x="9558" y="15093"/>
                  </a:cubicBezTo>
                  <a:cubicBezTo>
                    <a:pt x="9407" y="17428"/>
                    <a:pt x="9087" y="17618"/>
                    <a:pt x="8978" y="15393"/>
                  </a:cubicBezTo>
                  <a:cubicBezTo>
                    <a:pt x="8863" y="13071"/>
                    <a:pt x="8877" y="4896"/>
                    <a:pt x="8998" y="3091"/>
                  </a:cubicBezTo>
                  <a:cubicBezTo>
                    <a:pt x="9051" y="2307"/>
                    <a:pt x="9130" y="1944"/>
                    <a:pt x="9212" y="1891"/>
                  </a:cubicBezTo>
                  <a:close/>
                </a:path>
              </a:pathLst>
            </a:custGeom>
            <a:ln w="12700" cap="flat">
              <a:noFill/>
              <a:miter lim="400000"/>
            </a:ln>
            <a:effectLst/>
          </p:spPr>
        </p:pic>
      </p:grpSp>
      <p:sp>
        <p:nvSpPr>
          <p:cNvPr id="3" name="TextBox 2">
            <a:extLst>
              <a:ext uri="{FF2B5EF4-FFF2-40B4-BE49-F238E27FC236}">
                <a16:creationId xmlns:a16="http://schemas.microsoft.com/office/drawing/2014/main" id="{2D0D531D-FDF6-3461-E253-3E0C745C848E}"/>
              </a:ext>
            </a:extLst>
          </p:cNvPr>
          <p:cNvSpPr txBox="1"/>
          <p:nvPr/>
        </p:nvSpPr>
        <p:spPr>
          <a:xfrm>
            <a:off x="1967298" y="278236"/>
            <a:ext cx="8257403" cy="6491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20000"/>
              </a:lnSpc>
              <a:spcBef>
                <a:spcPts val="800"/>
              </a:spcBef>
            </a:pPr>
            <a:r>
              <a:rPr lang="en-US" sz="3200" b="1" dirty="0">
                <a:ln>
                  <a:noFill/>
                </a:ln>
                <a:solidFill>
                  <a:srgbClr val="000000"/>
                </a:solidFill>
                <a:effectLst/>
                <a:uFill>
                  <a:solidFill>
                    <a:srgbClr val="000000"/>
                  </a:solidFill>
                </a:uFill>
                <a:latin typeface="Avenir Heavy" panose="02000503020000020003" pitchFamily="2" charset="0"/>
                <a:ea typeface="Arial Unicode MS" panose="020B0604020202020204" pitchFamily="34" charset="-128"/>
                <a:cs typeface="Arial Unicode MS" panose="020B0604020202020204" pitchFamily="34" charset="-128"/>
              </a:rPr>
              <a:t>The Council of Chalcedon: and now…</a:t>
            </a:r>
            <a:endParaRPr lang="en-AU" sz="3600" b="1"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F122E442-8FAB-9F9F-72CC-2F6AFA2B7874}"/>
              </a:ext>
            </a:extLst>
          </p:cNvPr>
          <p:cNvSpPr txBox="1"/>
          <p:nvPr/>
        </p:nvSpPr>
        <p:spPr>
          <a:xfrm>
            <a:off x="4288137" y="6450841"/>
            <a:ext cx="4089400"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700" dirty="0">
                <a:solidFill>
                  <a:schemeClr val="bg1"/>
                </a:solidFill>
                <a:hlinkClick r:id="rId3" tooltip="https://el.wikipedia.org/wiki/%CE%A3%CF%8D%CE%BD%CE%BF%CE%B4%CE%BF%CF%82_%CF%84%CE%BF%CF%85_%CE%A4%CF%81%CE%AD%CE%BD%CF%84%CE%BF">
                  <a:extLst>
                    <a:ext uri="{A12FA001-AC4F-418D-AE19-62706E023703}">
                      <ahyp:hlinkClr xmlns:ahyp="http://schemas.microsoft.com/office/drawing/2018/hyperlinkcolor" val="tx"/>
                    </a:ext>
                  </a:extLst>
                </a:hlinkClick>
              </a:rPr>
              <a:t>This Photo</a:t>
            </a:r>
            <a:r>
              <a:rPr lang="en-US" sz="700" dirty="0">
                <a:solidFill>
                  <a:schemeClr val="bg1"/>
                </a:solidFill>
              </a:rPr>
              <a:t> by Unknown Author is licensed under </a:t>
            </a:r>
            <a:r>
              <a:rPr lang="en-US" sz="700" dirty="0">
                <a:solidFill>
                  <a:schemeClr val="bg1"/>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dirty="0">
              <a:solidFill>
                <a:schemeClr val="bg1"/>
              </a:solidFill>
            </a:endParaRPr>
          </a:p>
        </p:txBody>
      </p:sp>
      <p:sp>
        <p:nvSpPr>
          <p:cNvPr id="4" name="TextBox 3">
            <a:extLst>
              <a:ext uri="{FF2B5EF4-FFF2-40B4-BE49-F238E27FC236}">
                <a16:creationId xmlns:a16="http://schemas.microsoft.com/office/drawing/2014/main" id="{48695EC6-9263-1C55-920A-2C2E67A2A6A4}"/>
              </a:ext>
            </a:extLst>
          </p:cNvPr>
          <p:cNvSpPr txBox="1"/>
          <p:nvPr/>
        </p:nvSpPr>
        <p:spPr>
          <a:xfrm>
            <a:off x="150178" y="1105320"/>
            <a:ext cx="11724665" cy="379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rtl="0">
              <a:lnSpc>
                <a:spcPct val="120000"/>
              </a:lnSpc>
              <a:spcBef>
                <a:spcPts val="800"/>
              </a:spcBef>
              <a:spcAft>
                <a:spcPts val="0"/>
              </a:spcAft>
              <a:buFont typeface="Courier New" panose="02070309020205020404" pitchFamily="49" charset="0"/>
              <a:buChar char="o"/>
            </a:pPr>
            <a:r>
              <a:rPr lang="en-AU" sz="2400" dirty="0">
                <a:ln>
                  <a:noFill/>
                </a:ln>
                <a:solidFill>
                  <a:srgbClr val="000000"/>
                </a:solidFill>
                <a:effectLst/>
                <a:ea typeface="Arial Unicode MS" panose="020B0604020202020204" pitchFamily="34" charset="-128"/>
                <a:cs typeface="Arial Unicode MS" panose="020B0604020202020204" pitchFamily="34" charset="-128"/>
              </a:rPr>
              <a:t>The </a:t>
            </a:r>
            <a:r>
              <a:rPr lang="en-AU" sz="2400" b="1" dirty="0">
                <a:ln>
                  <a:noFill/>
                </a:ln>
                <a:solidFill>
                  <a:srgbClr val="000000"/>
                </a:solidFill>
                <a:effectLst/>
                <a:ea typeface="Arial Unicode MS" panose="020B0604020202020204" pitchFamily="34" charset="-128"/>
                <a:cs typeface="Arial Unicode MS" panose="020B0604020202020204" pitchFamily="34" charset="-128"/>
              </a:rPr>
              <a:t>Chalcedonian Definition</a:t>
            </a:r>
            <a:r>
              <a:rPr lang="en-AU" sz="2400" dirty="0">
                <a:ln>
                  <a:noFill/>
                </a:ln>
                <a:solidFill>
                  <a:srgbClr val="000000"/>
                </a:solidFill>
                <a:effectLst/>
                <a:ea typeface="Arial Unicode MS" panose="020B0604020202020204" pitchFamily="34" charset="-128"/>
                <a:cs typeface="Arial Unicode MS" panose="020B0604020202020204" pitchFamily="34" charset="-128"/>
              </a:rPr>
              <a:t> answers each of the four ancient heresies which are:</a:t>
            </a:r>
          </a:p>
          <a:p>
            <a:pPr marL="2057400" lvl="4" indent="-228600">
              <a:lnSpc>
                <a:spcPct val="200000"/>
              </a:lnSpc>
              <a:spcBef>
                <a:spcPts val="800"/>
              </a:spcBef>
              <a:spcAft>
                <a:spcPts val="0"/>
              </a:spcAft>
              <a:buFont typeface="+mj-lt"/>
              <a:buAutoNum type="arabicPeriod"/>
            </a:pPr>
            <a:r>
              <a:rPr lang="en-AU" sz="2400" dirty="0">
                <a:ln>
                  <a:noFill/>
                </a:ln>
                <a:solidFill>
                  <a:srgbClr val="000000"/>
                </a:solidFill>
                <a:effectLst/>
                <a:ea typeface="Arial Unicode MS" panose="020B0604020202020204" pitchFamily="34" charset="-128"/>
                <a:cs typeface="Arial Unicode MS" panose="020B0604020202020204" pitchFamily="34" charset="-128"/>
              </a:rPr>
              <a:t> </a:t>
            </a:r>
            <a:r>
              <a:rPr lang="en-AU" sz="2400" b="1" dirty="0">
                <a:ln>
                  <a:noFill/>
                </a:ln>
                <a:solidFill>
                  <a:srgbClr val="000000"/>
                </a:solidFill>
                <a:effectLst/>
                <a:ea typeface="Arial Unicode MS" panose="020B0604020202020204" pitchFamily="34" charset="-128"/>
                <a:cs typeface="Arial Unicode MS" panose="020B0604020202020204" pitchFamily="34" charset="-128"/>
              </a:rPr>
              <a:t>True deity </a:t>
            </a:r>
            <a:r>
              <a:rPr lang="en-AU" sz="2400" dirty="0">
                <a:ln>
                  <a:noFill/>
                </a:ln>
                <a:solidFill>
                  <a:srgbClr val="000000"/>
                </a:solidFill>
                <a:effectLst/>
                <a:ea typeface="Arial Unicode MS" panose="020B0604020202020204" pitchFamily="34" charset="-128"/>
                <a:cs typeface="Arial Unicode MS" panose="020B0604020202020204" pitchFamily="34" charset="-128"/>
              </a:rPr>
              <a:t>(against A_______________)</a:t>
            </a:r>
          </a:p>
          <a:p>
            <a:pPr marL="2057400" lvl="4" indent="-228600">
              <a:lnSpc>
                <a:spcPct val="200000"/>
              </a:lnSpc>
              <a:spcBef>
                <a:spcPts val="800"/>
              </a:spcBef>
              <a:spcAft>
                <a:spcPts val="0"/>
              </a:spcAft>
              <a:buFont typeface="+mj-lt"/>
              <a:buAutoNum type="arabicPeriod"/>
            </a:pPr>
            <a:r>
              <a:rPr lang="en-AU" sz="2400" dirty="0">
                <a:ln>
                  <a:noFill/>
                </a:ln>
                <a:solidFill>
                  <a:srgbClr val="000000"/>
                </a:solidFill>
                <a:effectLst/>
                <a:ea typeface="Arial Unicode MS" panose="020B0604020202020204" pitchFamily="34" charset="-128"/>
                <a:cs typeface="Arial Unicode MS" panose="020B0604020202020204" pitchFamily="34" charset="-128"/>
              </a:rPr>
              <a:t> </a:t>
            </a:r>
            <a:r>
              <a:rPr lang="en-AU" sz="2400" b="1" dirty="0">
                <a:ln>
                  <a:noFill/>
                </a:ln>
                <a:solidFill>
                  <a:srgbClr val="000000"/>
                </a:solidFill>
                <a:effectLst/>
                <a:ea typeface="Arial Unicode MS" panose="020B0604020202020204" pitchFamily="34" charset="-128"/>
                <a:cs typeface="Arial Unicode MS" panose="020B0604020202020204" pitchFamily="34" charset="-128"/>
              </a:rPr>
              <a:t>Full humanity </a:t>
            </a:r>
            <a:r>
              <a:rPr lang="en-AU" sz="2400" dirty="0">
                <a:ln>
                  <a:noFill/>
                </a:ln>
                <a:solidFill>
                  <a:srgbClr val="000000"/>
                </a:solidFill>
                <a:effectLst/>
                <a:ea typeface="Arial Unicode MS" panose="020B0604020202020204" pitchFamily="34" charset="-128"/>
                <a:cs typeface="Arial Unicode MS" panose="020B0604020202020204" pitchFamily="34" charset="-128"/>
              </a:rPr>
              <a:t>(against A____________________)</a:t>
            </a:r>
          </a:p>
          <a:p>
            <a:pPr marL="2057400" lvl="4" indent="-228600">
              <a:lnSpc>
                <a:spcPct val="200000"/>
              </a:lnSpc>
              <a:spcBef>
                <a:spcPts val="800"/>
              </a:spcBef>
              <a:spcAft>
                <a:spcPts val="0"/>
              </a:spcAft>
              <a:buFont typeface="+mj-lt"/>
              <a:buAutoNum type="arabicPeriod"/>
            </a:pPr>
            <a:r>
              <a:rPr lang="en-AU" sz="2400" dirty="0">
                <a:ln>
                  <a:noFill/>
                </a:ln>
                <a:solidFill>
                  <a:srgbClr val="000000"/>
                </a:solidFill>
                <a:effectLst/>
                <a:ea typeface="Arial Unicode MS" panose="020B0604020202020204" pitchFamily="34" charset="-128"/>
                <a:cs typeface="Arial Unicode MS" panose="020B0604020202020204" pitchFamily="34" charset="-128"/>
              </a:rPr>
              <a:t> </a:t>
            </a:r>
            <a:r>
              <a:rPr lang="en-AU" sz="2400" b="1" dirty="0">
                <a:ln>
                  <a:noFill/>
                </a:ln>
                <a:solidFill>
                  <a:srgbClr val="000000"/>
                </a:solidFill>
                <a:effectLst/>
                <a:ea typeface="Arial Unicode MS" panose="020B0604020202020204" pitchFamily="34" charset="-128"/>
                <a:cs typeface="Arial Unicode MS" panose="020B0604020202020204" pitchFamily="34" charset="-128"/>
              </a:rPr>
              <a:t>United in one person </a:t>
            </a:r>
            <a:r>
              <a:rPr lang="en-AU" sz="2400" dirty="0">
                <a:ln>
                  <a:noFill/>
                </a:ln>
                <a:solidFill>
                  <a:srgbClr val="000000"/>
                </a:solidFill>
                <a:effectLst/>
                <a:ea typeface="Arial Unicode MS" panose="020B0604020202020204" pitchFamily="34" charset="-128"/>
                <a:cs typeface="Arial Unicode MS" panose="020B0604020202020204" pitchFamily="34" charset="-128"/>
              </a:rPr>
              <a:t>(against N_____________________)</a:t>
            </a:r>
          </a:p>
          <a:p>
            <a:pPr marL="2057400" lvl="4" indent="-228600">
              <a:lnSpc>
                <a:spcPct val="200000"/>
              </a:lnSpc>
              <a:spcBef>
                <a:spcPts val="800"/>
              </a:spcBef>
              <a:spcAft>
                <a:spcPts val="0"/>
              </a:spcAft>
              <a:buFont typeface="+mj-lt"/>
              <a:buAutoNum type="arabicPeriod"/>
            </a:pPr>
            <a:r>
              <a:rPr lang="en-AU" sz="2400" dirty="0">
                <a:ln>
                  <a:noFill/>
                </a:ln>
                <a:solidFill>
                  <a:srgbClr val="000000"/>
                </a:solidFill>
                <a:effectLst/>
                <a:ea typeface="Arial Unicode MS" panose="020B0604020202020204" pitchFamily="34" charset="-128"/>
                <a:cs typeface="Arial Unicode MS" panose="020B0604020202020204" pitchFamily="34" charset="-128"/>
              </a:rPr>
              <a:t> </a:t>
            </a:r>
            <a:r>
              <a:rPr lang="en-AU" sz="2400" b="1" dirty="0">
                <a:ln>
                  <a:noFill/>
                </a:ln>
                <a:solidFill>
                  <a:srgbClr val="000000"/>
                </a:solidFill>
                <a:effectLst/>
                <a:ea typeface="Arial Unicode MS" panose="020B0604020202020204" pitchFamily="34" charset="-128"/>
                <a:cs typeface="Arial Unicode MS" panose="020B0604020202020204" pitchFamily="34" charset="-128"/>
              </a:rPr>
              <a:t>But not confused </a:t>
            </a:r>
            <a:r>
              <a:rPr lang="en-AU" sz="2400" dirty="0">
                <a:ln>
                  <a:noFill/>
                </a:ln>
                <a:solidFill>
                  <a:srgbClr val="000000"/>
                </a:solidFill>
                <a:effectLst/>
                <a:ea typeface="Arial Unicode MS" panose="020B0604020202020204" pitchFamily="34" charset="-128"/>
                <a:cs typeface="Arial Unicode MS" panose="020B0604020202020204" pitchFamily="34" charset="-128"/>
              </a:rPr>
              <a:t>(against E________________)</a:t>
            </a:r>
          </a:p>
        </p:txBody>
      </p:sp>
    </p:spTree>
    <p:extLst>
      <p:ext uri="{BB962C8B-B14F-4D97-AF65-F5344CB8AC3E}">
        <p14:creationId xmlns:p14="http://schemas.microsoft.com/office/powerpoint/2010/main" val="89344304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Rectangle 1039"/>
          <p:cNvSpPr/>
          <p:nvPr/>
        </p:nvSpPr>
        <p:spPr>
          <a:xfrm>
            <a:off x="-1" y="0"/>
            <a:ext cx="12191697"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424" name="TextBox 5"/>
          <p:cNvSpPr txBox="1"/>
          <p:nvPr/>
        </p:nvSpPr>
        <p:spPr>
          <a:xfrm rot="16200000">
            <a:off x="-816368" y="5373477"/>
            <a:ext cx="2238628" cy="638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lvl1pPr algn="ctr">
              <a:lnSpc>
                <a:spcPct val="90000"/>
              </a:lnSpc>
              <a:spcBef>
                <a:spcPts val="600"/>
              </a:spcBef>
              <a:defRPr cap="all">
                <a:solidFill>
                  <a:srgbClr val="44546A"/>
                </a:solidFill>
                <a:effectLst>
                  <a:outerShdw blurRad="38100" dist="38100" dir="2700000" rotWithShape="0">
                    <a:srgbClr val="000000">
                      <a:alpha val="43137"/>
                    </a:srgbClr>
                  </a:outerShdw>
                </a:effectLst>
                <a:latin typeface="Calibri Light"/>
                <a:ea typeface="Calibri Light"/>
                <a:cs typeface="Calibri Light"/>
                <a:sym typeface="Calibri Light"/>
              </a:defRPr>
            </a:lvl1pPr>
          </a:lstStyle>
          <a:p>
            <a:r>
              <a:t>Early Church History</a:t>
            </a:r>
          </a:p>
        </p:txBody>
      </p:sp>
      <p:pic>
        <p:nvPicPr>
          <p:cNvPr id="425" name="Picture 2" descr="Picture 2"/>
          <p:cNvPicPr>
            <a:picLocks noChangeAspect="1"/>
          </p:cNvPicPr>
          <p:nvPr/>
        </p:nvPicPr>
        <p:blipFill>
          <a:blip r:embed="rId2"/>
          <a:stretch>
            <a:fillRect/>
          </a:stretch>
        </p:blipFill>
        <p:spPr>
          <a:xfrm>
            <a:off x="641995" y="4527932"/>
            <a:ext cx="2433491" cy="2330068"/>
          </a:xfrm>
          <a:prstGeom prst="rect">
            <a:avLst/>
          </a:prstGeom>
          <a:ln w="12700">
            <a:miter lim="400000"/>
          </a:ln>
        </p:spPr>
      </p:pic>
      <p:grpSp>
        <p:nvGrpSpPr>
          <p:cNvPr id="430" name="Group 1041"/>
          <p:cNvGrpSpPr/>
          <p:nvPr/>
        </p:nvGrpSpPr>
        <p:grpSpPr>
          <a:xfrm>
            <a:off x="9676747" y="-4156"/>
            <a:ext cx="2514949" cy="2174334"/>
            <a:chOff x="0" y="0"/>
            <a:chExt cx="2514948" cy="2174333"/>
          </a:xfrm>
        </p:grpSpPr>
        <p:sp>
          <p:nvSpPr>
            <p:cNvPr id="426" name="Freeform: Shape 1042"/>
            <p:cNvSpPr/>
            <p:nvPr/>
          </p:nvSpPr>
          <p:spPr>
            <a:xfrm flipH="1">
              <a:off x="-1" y="4155"/>
              <a:ext cx="2514950" cy="2170179"/>
            </a:xfrm>
            <a:custGeom>
              <a:avLst/>
              <a:gdLst/>
              <a:ahLst/>
              <a:cxnLst>
                <a:cxn ang="0">
                  <a:pos x="wd2" y="hd2"/>
                </a:cxn>
                <a:cxn ang="5400000">
                  <a:pos x="wd2" y="hd2"/>
                </a:cxn>
                <a:cxn ang="10800000">
                  <a:pos x="wd2" y="hd2"/>
                </a:cxn>
                <a:cxn ang="16200000">
                  <a:pos x="wd2" y="hd2"/>
                </a:cxn>
              </a:cxnLst>
              <a:rect l="0" t="0" r="r" b="b"/>
              <a:pathLst>
                <a:path w="21600" h="21600" extrusionOk="0">
                  <a:moveTo>
                    <a:pt x="21180" y="0"/>
                  </a:moveTo>
                  <a:lnTo>
                    <a:pt x="21600" y="0"/>
                  </a:lnTo>
                  <a:lnTo>
                    <a:pt x="21577" y="123"/>
                  </a:lnTo>
                  <a:cubicBezTo>
                    <a:pt x="21315" y="1325"/>
                    <a:pt x="20978" y="2511"/>
                    <a:pt x="20569" y="3669"/>
                  </a:cubicBezTo>
                  <a:cubicBezTo>
                    <a:pt x="20296" y="4441"/>
                    <a:pt x="20000" y="5206"/>
                    <a:pt x="19666" y="5953"/>
                  </a:cubicBezTo>
                  <a:cubicBezTo>
                    <a:pt x="19337" y="6702"/>
                    <a:pt x="18974" y="7436"/>
                    <a:pt x="18584" y="8152"/>
                  </a:cubicBezTo>
                  <a:cubicBezTo>
                    <a:pt x="17801" y="9585"/>
                    <a:pt x="16908" y="10954"/>
                    <a:pt x="15908" y="12232"/>
                  </a:cubicBezTo>
                  <a:cubicBezTo>
                    <a:pt x="15406" y="12868"/>
                    <a:pt x="14882" y="13486"/>
                    <a:pt x="14328" y="14072"/>
                  </a:cubicBezTo>
                  <a:cubicBezTo>
                    <a:pt x="14190" y="14220"/>
                    <a:pt x="14052" y="14366"/>
                    <a:pt x="13909" y="14509"/>
                  </a:cubicBezTo>
                  <a:cubicBezTo>
                    <a:pt x="13768" y="14652"/>
                    <a:pt x="13629" y="14799"/>
                    <a:pt x="13483" y="14937"/>
                  </a:cubicBezTo>
                  <a:cubicBezTo>
                    <a:pt x="13195" y="15217"/>
                    <a:pt x="12899" y="15489"/>
                    <a:pt x="12601" y="15758"/>
                  </a:cubicBezTo>
                  <a:cubicBezTo>
                    <a:pt x="11403" y="16828"/>
                    <a:pt x="10110" y="17775"/>
                    <a:pt x="8747" y="18588"/>
                  </a:cubicBezTo>
                  <a:cubicBezTo>
                    <a:pt x="6703" y="19808"/>
                    <a:pt x="4488" y="20711"/>
                    <a:pt x="2197" y="21230"/>
                  </a:cubicBezTo>
                  <a:lnTo>
                    <a:pt x="0" y="21600"/>
                  </a:lnTo>
                  <a:lnTo>
                    <a:pt x="0" y="19310"/>
                  </a:lnTo>
                  <a:lnTo>
                    <a:pt x="1732" y="18939"/>
                  </a:lnTo>
                  <a:cubicBezTo>
                    <a:pt x="2424" y="18754"/>
                    <a:pt x="3110" y="18543"/>
                    <a:pt x="3787" y="18298"/>
                  </a:cubicBezTo>
                  <a:cubicBezTo>
                    <a:pt x="4465" y="18055"/>
                    <a:pt x="5134" y="17782"/>
                    <a:pt x="5794" y="17481"/>
                  </a:cubicBezTo>
                  <a:cubicBezTo>
                    <a:pt x="6452" y="17179"/>
                    <a:pt x="7102" y="16849"/>
                    <a:pt x="7740" y="16494"/>
                  </a:cubicBezTo>
                  <a:cubicBezTo>
                    <a:pt x="9017" y="15783"/>
                    <a:pt x="10251" y="14973"/>
                    <a:pt x="11431" y="14068"/>
                  </a:cubicBezTo>
                  <a:cubicBezTo>
                    <a:pt x="11725" y="13840"/>
                    <a:pt x="12018" y="13610"/>
                    <a:pt x="12304" y="13369"/>
                  </a:cubicBezTo>
                  <a:cubicBezTo>
                    <a:pt x="12449" y="13251"/>
                    <a:pt x="12590" y="13129"/>
                    <a:pt x="12733" y="13008"/>
                  </a:cubicBezTo>
                  <a:cubicBezTo>
                    <a:pt x="12876" y="12888"/>
                    <a:pt x="13017" y="12764"/>
                    <a:pt x="13156" y="12638"/>
                  </a:cubicBezTo>
                  <a:cubicBezTo>
                    <a:pt x="13716" y="12136"/>
                    <a:pt x="14263" y="11616"/>
                    <a:pt x="14790" y="11069"/>
                  </a:cubicBezTo>
                  <a:cubicBezTo>
                    <a:pt x="15846" y="9978"/>
                    <a:pt x="16825" y="8788"/>
                    <a:pt x="17705" y="7508"/>
                  </a:cubicBezTo>
                  <a:cubicBezTo>
                    <a:pt x="18145" y="6868"/>
                    <a:pt x="18561" y="6206"/>
                    <a:pt x="18948" y="5522"/>
                  </a:cubicBezTo>
                  <a:cubicBezTo>
                    <a:pt x="19329" y="4835"/>
                    <a:pt x="19689" y="4131"/>
                    <a:pt x="20007" y="3403"/>
                  </a:cubicBezTo>
                  <a:cubicBezTo>
                    <a:pt x="20089" y="3222"/>
                    <a:pt x="20166" y="3038"/>
                    <a:pt x="20241" y="2855"/>
                  </a:cubicBezTo>
                  <a:lnTo>
                    <a:pt x="20355" y="2578"/>
                  </a:lnTo>
                  <a:lnTo>
                    <a:pt x="20464" y="2299"/>
                  </a:lnTo>
                  <a:cubicBezTo>
                    <a:pt x="20534" y="2113"/>
                    <a:pt x="20606" y="1927"/>
                    <a:pt x="20670" y="1737"/>
                  </a:cubicBezTo>
                  <a:cubicBezTo>
                    <a:pt x="20735" y="1547"/>
                    <a:pt x="20806" y="1360"/>
                    <a:pt x="20864" y="1168"/>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427" name="Freeform: Shape 1043"/>
            <p:cNvSpPr/>
            <p:nvPr/>
          </p:nvSpPr>
          <p:spPr>
            <a:xfrm flipH="1">
              <a:off x="21885" y="0"/>
              <a:ext cx="2493063" cy="1947897"/>
            </a:xfrm>
            <a:custGeom>
              <a:avLst/>
              <a:gdLst/>
              <a:ahLst/>
              <a:cxnLst>
                <a:cxn ang="0">
                  <a:pos x="wd2" y="hd2"/>
                </a:cxn>
                <a:cxn ang="5400000">
                  <a:pos x="wd2" y="hd2"/>
                </a:cxn>
                <a:cxn ang="10800000">
                  <a:pos x="wd2" y="hd2"/>
                </a:cxn>
                <a:cxn ang="16200000">
                  <a:pos x="wd2" y="hd2"/>
                </a:cxn>
              </a:cxnLst>
              <a:rect l="0" t="0" r="r" b="b"/>
              <a:pathLst>
                <a:path w="21600" h="21600" extrusionOk="0">
                  <a:moveTo>
                    <a:pt x="16435" y="0"/>
                  </a:moveTo>
                  <a:lnTo>
                    <a:pt x="21600" y="0"/>
                  </a:lnTo>
                  <a:lnTo>
                    <a:pt x="21100" y="1976"/>
                  </a:lnTo>
                  <a:cubicBezTo>
                    <a:pt x="18092" y="11885"/>
                    <a:pt x="9788" y="19495"/>
                    <a:pt x="806" y="21467"/>
                  </a:cubicBezTo>
                  <a:lnTo>
                    <a:pt x="0" y="21600"/>
                  </a:lnTo>
                  <a:lnTo>
                    <a:pt x="0" y="15577"/>
                  </a:lnTo>
                  <a:lnTo>
                    <a:pt x="151" y="15551"/>
                  </a:lnTo>
                  <a:cubicBezTo>
                    <a:pt x="1453" y="15248"/>
                    <a:pt x="2756" y="14797"/>
                    <a:pt x="4022" y="14207"/>
                  </a:cubicBezTo>
                  <a:cubicBezTo>
                    <a:pt x="6528" y="13041"/>
                    <a:pt x="8914" y="11326"/>
                    <a:pt x="10922" y="9246"/>
                  </a:cubicBezTo>
                  <a:cubicBezTo>
                    <a:pt x="12926" y="7170"/>
                    <a:pt x="14566" y="4713"/>
                    <a:pt x="15664" y="2143"/>
                  </a:cubicBezTo>
                  <a:cubicBezTo>
                    <a:pt x="15875" y="1648"/>
                    <a:pt x="16067" y="1149"/>
                    <a:pt x="16240" y="64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428" name="Freeform: Shape 1044"/>
            <p:cNvSpPr/>
            <p:nvPr/>
          </p:nvSpPr>
          <p:spPr>
            <a:xfrm flipH="1">
              <a:off x="13858" y="4154"/>
              <a:ext cx="2501090" cy="1972704"/>
            </a:xfrm>
            <a:custGeom>
              <a:avLst/>
              <a:gdLst/>
              <a:ahLst/>
              <a:cxnLst>
                <a:cxn ang="0">
                  <a:pos x="wd2" y="hd2"/>
                </a:cxn>
                <a:cxn ang="5400000">
                  <a:pos x="wd2" y="hd2"/>
                </a:cxn>
                <a:cxn ang="10800000">
                  <a:pos x="wd2" y="hd2"/>
                </a:cxn>
                <a:cxn ang="16200000">
                  <a:pos x="wd2" y="hd2"/>
                </a:cxn>
              </a:cxnLst>
              <a:rect l="0" t="0" r="r" b="b"/>
              <a:pathLst>
                <a:path w="21600" h="21600" extrusionOk="0">
                  <a:moveTo>
                    <a:pt x="20025" y="0"/>
                  </a:moveTo>
                  <a:lnTo>
                    <a:pt x="21600" y="0"/>
                  </a:lnTo>
                  <a:lnTo>
                    <a:pt x="21193" y="1838"/>
                  </a:lnTo>
                  <a:cubicBezTo>
                    <a:pt x="20965" y="2673"/>
                    <a:pt x="20698" y="3494"/>
                    <a:pt x="20391" y="4293"/>
                  </a:cubicBezTo>
                  <a:cubicBezTo>
                    <a:pt x="19159" y="7489"/>
                    <a:pt x="17374" y="10350"/>
                    <a:pt x="15271" y="12785"/>
                  </a:cubicBezTo>
                  <a:cubicBezTo>
                    <a:pt x="14217" y="14003"/>
                    <a:pt x="13079" y="15114"/>
                    <a:pt x="11876" y="16112"/>
                  </a:cubicBezTo>
                  <a:cubicBezTo>
                    <a:pt x="10672" y="17109"/>
                    <a:pt x="9404" y="17997"/>
                    <a:pt x="8081" y="18753"/>
                  </a:cubicBezTo>
                  <a:cubicBezTo>
                    <a:pt x="6094" y="19879"/>
                    <a:pt x="3993" y="20719"/>
                    <a:pt x="1834" y="21245"/>
                  </a:cubicBezTo>
                  <a:lnTo>
                    <a:pt x="0" y="21600"/>
                  </a:lnTo>
                  <a:lnTo>
                    <a:pt x="0" y="18966"/>
                  </a:lnTo>
                  <a:lnTo>
                    <a:pt x="1392" y="18686"/>
                  </a:lnTo>
                  <a:cubicBezTo>
                    <a:pt x="2052" y="18520"/>
                    <a:pt x="2707" y="18321"/>
                    <a:pt x="3355" y="18091"/>
                  </a:cubicBezTo>
                  <a:cubicBezTo>
                    <a:pt x="4651" y="17635"/>
                    <a:pt x="5915" y="17043"/>
                    <a:pt x="7140" y="16358"/>
                  </a:cubicBezTo>
                  <a:cubicBezTo>
                    <a:pt x="9597" y="15002"/>
                    <a:pt x="11891" y="13204"/>
                    <a:pt x="13903" y="11032"/>
                  </a:cubicBezTo>
                  <a:cubicBezTo>
                    <a:pt x="14906" y="9943"/>
                    <a:pt x="15835" y="8754"/>
                    <a:pt x="16668" y="7478"/>
                  </a:cubicBezTo>
                  <a:cubicBezTo>
                    <a:pt x="17502" y="6203"/>
                    <a:pt x="18238" y="4836"/>
                    <a:pt x="18854" y="3396"/>
                  </a:cubicBezTo>
                  <a:cubicBezTo>
                    <a:pt x="19162" y="2676"/>
                    <a:pt x="19444" y="1940"/>
                    <a:pt x="19693" y="118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sz="800">
                  <a:solidFill>
                    <a:srgbClr val="FFFFFF"/>
                  </a:solidFill>
                </a:defRPr>
              </a:pPr>
              <a:endParaRPr/>
            </a:p>
          </p:txBody>
        </p:sp>
        <p:sp>
          <p:nvSpPr>
            <p:cNvPr id="429" name="Freeform: Shape 1045"/>
            <p:cNvSpPr/>
            <p:nvPr/>
          </p:nvSpPr>
          <p:spPr>
            <a:xfrm flipH="1">
              <a:off x="23232" y="4156"/>
              <a:ext cx="2491107" cy="1943662"/>
            </a:xfrm>
            <a:custGeom>
              <a:avLst/>
              <a:gdLst/>
              <a:ahLst/>
              <a:cxnLst>
                <a:cxn ang="0">
                  <a:pos x="wd2" y="hd2"/>
                </a:cxn>
                <a:cxn ang="5400000">
                  <a:pos x="wd2" y="hd2"/>
                </a:cxn>
                <a:cxn ang="10800000">
                  <a:pos x="wd2" y="hd2"/>
                </a:cxn>
                <a:cxn ang="16200000">
                  <a:pos x="wd2" y="hd2"/>
                </a:cxn>
              </a:cxnLst>
              <a:rect l="0" t="0" r="r" b="b"/>
              <a:pathLst>
                <a:path w="21600" h="21600" extrusionOk="0">
                  <a:moveTo>
                    <a:pt x="17302" y="0"/>
                  </a:moveTo>
                  <a:lnTo>
                    <a:pt x="21600" y="0"/>
                  </a:lnTo>
                  <a:lnTo>
                    <a:pt x="21111" y="1934"/>
                  </a:lnTo>
                  <a:cubicBezTo>
                    <a:pt x="18101" y="11865"/>
                    <a:pt x="9790" y="19491"/>
                    <a:pt x="802" y="21467"/>
                  </a:cubicBezTo>
                  <a:lnTo>
                    <a:pt x="0" y="21600"/>
                  </a:lnTo>
                  <a:lnTo>
                    <a:pt x="0" y="16575"/>
                  </a:lnTo>
                  <a:lnTo>
                    <a:pt x="296" y="16523"/>
                  </a:lnTo>
                  <a:cubicBezTo>
                    <a:pt x="1639" y="16211"/>
                    <a:pt x="2982" y="15742"/>
                    <a:pt x="4314" y="15120"/>
                  </a:cubicBezTo>
                  <a:cubicBezTo>
                    <a:pt x="6909" y="13912"/>
                    <a:pt x="9379" y="12133"/>
                    <a:pt x="11459" y="9976"/>
                  </a:cubicBezTo>
                  <a:cubicBezTo>
                    <a:pt x="13575" y="7781"/>
                    <a:pt x="15238" y="5285"/>
                    <a:pt x="16401" y="2557"/>
                  </a:cubicBezTo>
                  <a:cubicBezTo>
                    <a:pt x="16624" y="2034"/>
                    <a:pt x="16826" y="1507"/>
                    <a:pt x="17008" y="977"/>
                  </a:cubicBezTo>
                  <a:close/>
                </a:path>
              </a:pathLst>
            </a:custGeom>
            <a:gradFill flip="none" rotWithShape="1">
              <a:gsLst>
                <a:gs pos="2000">
                  <a:srgbClr val="FFFFFF">
                    <a:alpha val="10000"/>
                  </a:srgbClr>
                </a:gs>
                <a:gs pos="16000">
                  <a:schemeClr val="accent6">
                    <a:alpha val="10000"/>
                  </a:schemeClr>
                </a:gs>
                <a:gs pos="85000">
                  <a:schemeClr val="accent1">
                    <a:alpha val="10000"/>
                  </a:schemeClr>
                </a:gs>
                <a:gs pos="100000">
                  <a:srgbClr val="FFFFFF">
                    <a:alpha val="10000"/>
                  </a:srgbClr>
                </a:gs>
              </a:gsLst>
              <a:lin ang="120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pic>
        <p:nvPicPr>
          <p:cNvPr id="431" name="Picture 4" descr="Picture 4"/>
          <p:cNvPicPr>
            <a:picLocks noChangeAspect="1"/>
          </p:cNvPicPr>
          <p:nvPr/>
        </p:nvPicPr>
        <p:blipFill>
          <a:blip r:embed="rId3"/>
          <a:stretch>
            <a:fillRect/>
          </a:stretch>
        </p:blipFill>
        <p:spPr>
          <a:xfrm>
            <a:off x="9216045" y="5808062"/>
            <a:ext cx="2956090" cy="908997"/>
          </a:xfrm>
          <a:prstGeom prst="rect">
            <a:avLst/>
          </a:prstGeom>
          <a:ln w="12700">
            <a:miter lim="400000"/>
          </a:ln>
        </p:spPr>
      </p:pic>
      <p:sp>
        <p:nvSpPr>
          <p:cNvPr id="432" name="TextBox 2"/>
          <p:cNvSpPr txBox="1"/>
          <p:nvPr/>
        </p:nvSpPr>
        <p:spPr>
          <a:xfrm>
            <a:off x="3121204" y="595439"/>
            <a:ext cx="8510956" cy="4202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pPr>
              <a:lnSpc>
                <a:spcPct val="81000"/>
              </a:lnSpc>
              <a:spcBef>
                <a:spcPts val="600"/>
              </a:spcBef>
              <a:defRPr sz="3600" i="1">
                <a:solidFill>
                  <a:srgbClr val="44546A"/>
                </a:solidFill>
                <a:latin typeface="Avenir Medium"/>
                <a:ea typeface="Avenir Medium"/>
                <a:cs typeface="Avenir Medium"/>
                <a:sym typeface="Avenir Medium"/>
              </a:defRPr>
            </a:pPr>
            <a:r>
              <a:rPr dirty="0"/>
              <a:t>Reflection / Question over coffee</a:t>
            </a:r>
          </a:p>
          <a:p>
            <a:pPr>
              <a:lnSpc>
                <a:spcPct val="81000"/>
              </a:lnSpc>
              <a:spcBef>
                <a:spcPts val="600"/>
              </a:spcBef>
              <a:defRPr sz="3600">
                <a:solidFill>
                  <a:srgbClr val="44546A"/>
                </a:solidFill>
                <a:latin typeface="Avenir Light"/>
                <a:ea typeface="Avenir Light"/>
                <a:cs typeface="Avenir Light"/>
                <a:sym typeface="Avenir Light"/>
              </a:defRPr>
            </a:pPr>
            <a:br>
              <a:rPr dirty="0"/>
            </a:br>
            <a:r>
              <a:rPr lang="en-AU" sz="4300" b="1" i="1" dirty="0"/>
              <a:t>"How could God die on a cross?” </a:t>
            </a:r>
          </a:p>
          <a:p>
            <a:pPr>
              <a:lnSpc>
                <a:spcPct val="81000"/>
              </a:lnSpc>
              <a:spcBef>
                <a:spcPts val="600"/>
              </a:spcBef>
              <a:defRPr sz="3600">
                <a:solidFill>
                  <a:srgbClr val="44546A"/>
                </a:solidFill>
                <a:latin typeface="Avenir Light"/>
                <a:ea typeface="Avenir Light"/>
                <a:cs typeface="Avenir Light"/>
                <a:sym typeface="Avenir Light"/>
              </a:defRPr>
            </a:pPr>
            <a:r>
              <a:rPr lang="en-AU" sz="4300" dirty="0"/>
              <a:t>How would you answer this question to someone who is not yet a Christian?</a:t>
            </a:r>
            <a:endParaRPr sz="4300" dirty="0"/>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94</TotalTime>
  <Words>3463</Words>
  <Application>Microsoft Macintosh PowerPoint</Application>
  <PresentationFormat>Widescreen</PresentationFormat>
  <Paragraphs>184</Paragraphs>
  <Slides>42</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42</vt:i4>
      </vt:variant>
    </vt:vector>
  </HeadingPairs>
  <TitlesOfParts>
    <vt:vector size="56" baseType="lpstr">
      <vt:lpstr>Arial</vt:lpstr>
      <vt:lpstr>Avenir Heavy</vt:lpstr>
      <vt:lpstr>Avenir Light</vt:lpstr>
      <vt:lpstr>Avenir Medium</vt:lpstr>
      <vt:lpstr>Avenir Next LT Pro</vt:lpstr>
      <vt:lpstr>Avenir Next LT Pro Demi</vt:lpstr>
      <vt:lpstr>Calibri</vt:lpstr>
      <vt:lpstr>Calibri Light</vt:lpstr>
      <vt:lpstr>Cambria</vt:lpstr>
      <vt:lpstr>Copperplate Gothic Bold</vt:lpstr>
      <vt:lpstr>Courier New</vt:lpstr>
      <vt:lpstr>Helvetica Neue</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Gary Haddon</cp:lastModifiedBy>
  <cp:revision>2</cp:revision>
  <dcterms:modified xsi:type="dcterms:W3CDTF">2023-08-23T04:41:54Z</dcterms:modified>
</cp:coreProperties>
</file>