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8CA"/>
          </a:solidFill>
        </a:fill>
      </a:tcStyle>
    </a:wholeTbl>
    <a:band2H>
      <a:tcTxStyle b="def" i="def"/>
      <a:tcStyle>
        <a:tcBdr/>
        <a:fill>
          <a:solidFill>
            <a:srgbClr val="FFF4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95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 Id="rId3"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7.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0.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0.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3.png"/><Relationship Id="rId4" Type="http://schemas.openxmlformats.org/officeDocument/2006/relationships/image" Target="../media/image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3.png"/><Relationship Id="rId4" Type="http://schemas.openxmlformats.org/officeDocument/2006/relationships/image" Target="../media/image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4.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3.png"/><Relationship Id="rId4" Type="http://schemas.openxmlformats.org/officeDocument/2006/relationships/image" Target="../media/image4.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4.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4.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3.png"/><Relationship Id="rId4" Type="http://schemas.openxmlformats.org/officeDocument/2006/relationships/image" Target="../media/image4.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3.png"/><Relationship Id="rId4" Type="http://schemas.openxmlformats.org/officeDocument/2006/relationships/image" Target="../media/image4.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3.png"/><Relationship Id="rId4" Type="http://schemas.openxmlformats.org/officeDocument/2006/relationships/image" Target="../media/image4.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7.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3.png"/><Relationship Id="rId5" Type="http://schemas.openxmlformats.org/officeDocument/2006/relationships/image" Target="../media/image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3.png"/><Relationship Id="rId5" Type="http://schemas.openxmlformats.org/officeDocument/2006/relationships/image" Target="../media/image4.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Rectangle 1030"/>
          <p:cNvSpPr/>
          <p:nvPr/>
        </p:nvSpPr>
        <p:spPr>
          <a:xfrm>
            <a:off x="-1" y="0"/>
            <a:ext cx="12191697"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95" name="Rectangle 1032"/>
          <p:cNvSpPr/>
          <p:nvPr/>
        </p:nvSpPr>
        <p:spPr>
          <a:xfrm>
            <a:off x="-1" y="889633"/>
            <a:ext cx="722378" cy="5071112"/>
          </a:xfrm>
          <a:prstGeom prst="rect">
            <a:avLst/>
          </a:prstGeom>
          <a:solidFill>
            <a:srgbClr val="4C5254"/>
          </a:solidFill>
          <a:ln w="12700">
            <a:miter lim="400000"/>
          </a:ln>
        </p:spPr>
        <p:txBody>
          <a:bodyPr lIns="45719" rIns="45719" anchor="ctr"/>
          <a:lstStyle/>
          <a:p>
            <a:pPr algn="ctr">
              <a:defRPr>
                <a:solidFill>
                  <a:srgbClr val="FFFFFF"/>
                </a:solidFill>
              </a:defRPr>
            </a:pPr>
          </a:p>
        </p:txBody>
      </p:sp>
      <p:pic>
        <p:nvPicPr>
          <p:cNvPr id="96" name="Picture 4" descr="Picture 4"/>
          <p:cNvPicPr>
            <a:picLocks noChangeAspect="1"/>
          </p:cNvPicPr>
          <p:nvPr/>
        </p:nvPicPr>
        <p:blipFill>
          <a:blip r:embed="rId2">
            <a:extLst/>
          </a:blip>
          <a:stretch>
            <a:fillRect/>
          </a:stretch>
        </p:blipFill>
        <p:spPr>
          <a:xfrm>
            <a:off x="1143850" y="889633"/>
            <a:ext cx="4822028" cy="1482772"/>
          </a:xfrm>
          <a:prstGeom prst="rect">
            <a:avLst/>
          </a:prstGeom>
          <a:ln w="12700">
            <a:miter lim="400000"/>
          </a:ln>
        </p:spPr>
      </p:pic>
      <p:sp>
        <p:nvSpPr>
          <p:cNvPr id="97" name="Straight Connector 1034"/>
          <p:cNvSpPr/>
          <p:nvPr/>
        </p:nvSpPr>
        <p:spPr>
          <a:xfrm flipH="1">
            <a:off x="6126744" y="889633"/>
            <a:ext cx="1" cy="5074921"/>
          </a:xfrm>
          <a:prstGeom prst="line">
            <a:avLst/>
          </a:prstGeom>
          <a:ln w="6350">
            <a:solidFill>
              <a:srgbClr val="262626"/>
            </a:solidFill>
            <a:miter/>
          </a:ln>
        </p:spPr>
        <p:txBody>
          <a:bodyPr lIns="45719" rIns="45719"/>
          <a:lstStyle/>
          <a:p>
            <a:pPr/>
          </a:p>
        </p:txBody>
      </p:sp>
      <p:pic>
        <p:nvPicPr>
          <p:cNvPr id="98" name="Picture 2" descr="Picture 2"/>
          <p:cNvPicPr>
            <a:picLocks noChangeAspect="1"/>
          </p:cNvPicPr>
          <p:nvPr/>
        </p:nvPicPr>
        <p:blipFill>
          <a:blip r:embed="rId3">
            <a:extLst/>
          </a:blip>
          <a:stretch>
            <a:fillRect/>
          </a:stretch>
        </p:blipFill>
        <p:spPr>
          <a:xfrm>
            <a:off x="6448478" y="1118145"/>
            <a:ext cx="4818889" cy="4614087"/>
          </a:xfrm>
          <a:prstGeom prst="rect">
            <a:avLst/>
          </a:prstGeom>
          <a:ln w="12700">
            <a:miter lim="400000"/>
          </a:ln>
        </p:spPr>
      </p:pic>
      <p:sp>
        <p:nvSpPr>
          <p:cNvPr id="99" name="TextBox 5"/>
          <p:cNvSpPr txBox="1"/>
          <p:nvPr/>
        </p:nvSpPr>
        <p:spPr>
          <a:xfrm>
            <a:off x="1189568" y="3055855"/>
            <a:ext cx="4730588" cy="2301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cap="all" sz="4800">
                <a:solidFill>
                  <a:srgbClr val="990033"/>
                </a:solidFill>
                <a:effectLst>
                  <a:outerShdw sx="100000" sy="100000" kx="0" ky="0" algn="b" rotWithShape="0" blurRad="38100" dist="38100" dir="2700000">
                    <a:srgbClr val="000000">
                      <a:alpha val="43137"/>
                    </a:srgbClr>
                  </a:outerShdw>
                </a:effectLst>
                <a:latin typeface="Avenir Next LT Pro Demi"/>
                <a:ea typeface="Avenir Next LT Pro Demi"/>
                <a:cs typeface="Avenir Next LT Pro Demi"/>
                <a:sym typeface="Avenir Next LT Pro Demi"/>
              </a:defRPr>
            </a:lvl1pPr>
          </a:lstStyle>
          <a:p>
            <a:pPr/>
            <a:r>
              <a:t>Early Church History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1" name="922BD15E-D5D4-41FD-9C34-40AC66291E45.png" descr="922BD15E-D5D4-41FD-9C34-40AC66291E45.png"/>
          <p:cNvPicPr>
            <a:picLocks noChangeAspect="0"/>
          </p:cNvPicPr>
          <p:nvPr/>
        </p:nvPicPr>
        <p:blipFill>
          <a:blip r:embed="rId2">
            <a:alphaModFix amt="42847"/>
            <a:extLst/>
          </a:blip>
          <a:srcRect l="8282" t="15539" r="9275" b="39422"/>
          <a:stretch>
            <a:fillRect/>
          </a:stretch>
        </p:blipFill>
        <p:spPr>
          <a:xfrm>
            <a:off x="-5479" y="40533"/>
            <a:ext cx="12202961" cy="6777093"/>
          </a:xfrm>
          <a:prstGeom prst="rect">
            <a:avLst/>
          </a:prstGeom>
          <a:ln w="12700">
            <a:miter lim="400000"/>
          </a:ln>
        </p:spPr>
      </p:pic>
      <p:sp>
        <p:nvSpPr>
          <p:cNvPr id="102" name="TextBox 1"/>
          <p:cNvSpPr txBox="1"/>
          <p:nvPr/>
        </p:nvSpPr>
        <p:spPr>
          <a:xfrm>
            <a:off x="553720" y="1269132"/>
            <a:ext cx="11084560" cy="281787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107000"/>
              </a:lnSpc>
              <a:spcBef>
                <a:spcPts val="800"/>
              </a:spcBef>
              <a:defRPr b="1" sz="4800">
                <a:latin typeface="Avenir Next LT Pro Demi"/>
                <a:ea typeface="Avenir Next LT Pro Demi"/>
                <a:cs typeface="Avenir Next LT Pro Demi"/>
                <a:sym typeface="Avenir Next LT Pro Demi"/>
              </a:defRPr>
            </a:pPr>
            <a:r>
              <a:t>UNIT 6 </a:t>
            </a:r>
          </a:p>
          <a:p>
            <a:pPr algn="ctr">
              <a:lnSpc>
                <a:spcPct val="107000"/>
              </a:lnSpc>
              <a:spcBef>
                <a:spcPts val="800"/>
              </a:spcBef>
              <a:defRPr b="1" sz="4800">
                <a:latin typeface="Avenir Next LT Pro Demi"/>
                <a:ea typeface="Avenir Next LT Pro Demi"/>
                <a:cs typeface="Avenir Next LT Pro Demi"/>
                <a:sym typeface="Avenir Next LT Pro Demi"/>
              </a:defRPr>
            </a:pPr>
            <a:r>
              <a:t>A new era:</a:t>
            </a:r>
          </a:p>
          <a:p>
            <a:pPr algn="ctr">
              <a:lnSpc>
                <a:spcPct val="107000"/>
              </a:lnSpc>
              <a:spcBef>
                <a:spcPts val="800"/>
              </a:spcBef>
              <a:defRPr b="1" sz="4800">
                <a:latin typeface="Avenir Next LT Pro Demi"/>
                <a:ea typeface="Avenir Next LT Pro Demi"/>
                <a:cs typeface="Avenir Next LT Pro Demi"/>
                <a:sym typeface="Avenir Next LT Pro Demi"/>
              </a:defRPr>
            </a:pPr>
            <a:r>
              <a:t>Accepted and respected</a:t>
            </a:r>
          </a:p>
        </p:txBody>
      </p:sp>
      <p:grpSp>
        <p:nvGrpSpPr>
          <p:cNvPr id="105" name="Group"/>
          <p:cNvGrpSpPr/>
          <p:nvPr/>
        </p:nvGrpSpPr>
        <p:grpSpPr>
          <a:xfrm>
            <a:off x="5356284" y="5993526"/>
            <a:ext cx="2011318" cy="718171"/>
            <a:chOff x="0" y="0"/>
            <a:chExt cx="2011317" cy="718170"/>
          </a:xfrm>
        </p:grpSpPr>
        <p:pic>
          <p:nvPicPr>
            <p:cNvPr id="103" name="Copy of TrainingWORKS -LMAP mono (transparent).png" descr="Copy of TrainingWORKS -LMAP mono (transparent).png"/>
            <p:cNvPicPr>
              <a:picLocks noChangeAspect="1"/>
            </p:cNvPicPr>
            <p:nvPr/>
          </p:nvPicPr>
          <p:blipFill>
            <a:blip r:embed="rId3">
              <a:extLst/>
            </a:blip>
            <a:stretch>
              <a:fillRect/>
            </a:stretch>
          </p:blipFill>
          <p:spPr>
            <a:xfrm>
              <a:off x="0" y="0"/>
              <a:ext cx="2011318" cy="525211"/>
            </a:xfrm>
            <a:prstGeom prst="rect">
              <a:avLst/>
            </a:prstGeom>
            <a:ln w="12700" cap="flat">
              <a:noFill/>
              <a:miter lim="400000"/>
            </a:ln>
            <a:effectLst/>
          </p:spPr>
        </p:pic>
        <p:pic>
          <p:nvPicPr>
            <p:cNvPr id="104" name="TrainingWORKS SOM-LMAP mono.png" descr="TrainingWORKS SOM-LMAP mono.png"/>
            <p:cNvPicPr>
              <a:picLocks noChangeAspect="1"/>
            </p:cNvPicPr>
            <p:nvPr/>
          </p:nvPicPr>
          <p:blipFill>
            <a:blip r:embed="rId4">
              <a:extLst/>
            </a:blip>
            <a:srcRect l="8127" t="56659" r="57452" b="39204"/>
            <a:stretch>
              <a:fillRect/>
            </a:stretch>
          </p:blipFill>
          <p:spPr>
            <a:xfrm>
              <a:off x="52260" y="56533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cap="flat">
              <a:noFill/>
              <a:miter lim="400000"/>
            </a:ln>
            <a:effectLst/>
          </p:spPr>
        </p:pic>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Image" descr="Image"/>
          <p:cNvPicPr>
            <a:picLocks noChangeAspect="1"/>
          </p:cNvPicPr>
          <p:nvPr/>
        </p:nvPicPr>
        <p:blipFill>
          <a:blip r:embed="rId2">
            <a:alphaModFix amt="26364"/>
            <a:extLst/>
          </a:blip>
          <a:srcRect l="0" t="8194" r="0" b="18663"/>
          <a:stretch>
            <a:fillRect/>
          </a:stretch>
        </p:blipFill>
        <p:spPr>
          <a:xfrm>
            <a:off x="0" y="491319"/>
            <a:ext cx="12192000" cy="4444953"/>
          </a:xfrm>
          <a:prstGeom prst="rect">
            <a:avLst/>
          </a:prstGeom>
          <a:ln w="12700">
            <a:miter lim="400000"/>
          </a:ln>
        </p:spPr>
      </p:pic>
      <p:pic>
        <p:nvPicPr>
          <p:cNvPr id="108"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109"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110" name="“To the Emperor Caesar Flavius Constantine, Maximus, Pius, Felix, Augustus, the Roman Senate and People dedicated this arch, decorated with his victories, because, by the prompting of the Divinity, by the greatness of his mind, he with his army, at one m"/>
          <p:cNvSpPr txBox="1"/>
          <p:nvPr/>
        </p:nvSpPr>
        <p:spPr>
          <a:xfrm>
            <a:off x="338799" y="865891"/>
            <a:ext cx="11514403" cy="4980941"/>
          </a:xfrm>
          <a:prstGeom prst="rect">
            <a:avLst/>
          </a:prstGeom>
          <a:ln w="12700">
            <a:solidFill>
              <a:schemeClr val="accent1"/>
            </a:solidFill>
            <a:miter/>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lIns="45719" rIns="45719">
            <a:spAutoFit/>
          </a:bodyPr>
          <a:lstStyle/>
          <a:p>
            <a:pPr>
              <a:defRPr sz="3100">
                <a:latin typeface="FSP DEMO - Visby CF Heavy Regular"/>
                <a:ea typeface="FSP DEMO - Visby CF Heavy Regular"/>
                <a:cs typeface="FSP DEMO - Visby CF Heavy Regular"/>
                <a:sym typeface="FSP DEMO - Visby CF Heavy Regular"/>
              </a:defRPr>
            </a:pPr>
            <a:r>
              <a:t>“To the Emperor Caesar Flavius Constantine, Maximus, Pius, Felix, Augustus, the Roman Senate and People dedicated this arch, decorated with his victories, because, by the prompting of the Divinity, by the greatness of his mind, he with his army, at one moment by a just victory avenged the State both on the tyrant and on all his party.</a:t>
            </a:r>
          </a:p>
          <a:p>
            <a:pPr>
              <a:defRPr sz="3100">
                <a:latin typeface="FSP DEMO - Visby CF Heavy Regular"/>
                <a:ea typeface="FSP DEMO - Visby CF Heavy Regular"/>
                <a:cs typeface="FSP DEMO - Visby CF Heavy Regular"/>
                <a:sym typeface="FSP DEMO - Visby CF Heavy Regular"/>
              </a:defRPr>
            </a:pPr>
            <a:r>
              <a:t>	To the liberator of the city.  To the establisher of peace.”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2"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13"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grpSp>
        <p:nvGrpSpPr>
          <p:cNvPr id="116" name="Group"/>
          <p:cNvGrpSpPr/>
          <p:nvPr/>
        </p:nvGrpSpPr>
        <p:grpSpPr>
          <a:xfrm>
            <a:off x="-84239" y="74331"/>
            <a:ext cx="3640976" cy="5194782"/>
            <a:chOff x="0" y="0"/>
            <a:chExt cx="3640974" cy="5194781"/>
          </a:xfrm>
        </p:grpSpPr>
        <p:pic>
          <p:nvPicPr>
            <p:cNvPr id="114" name="Image" descr="Image"/>
            <p:cNvPicPr>
              <a:picLocks noChangeAspect="1"/>
            </p:cNvPicPr>
            <p:nvPr/>
          </p:nvPicPr>
          <p:blipFill>
            <a:blip r:embed="rId4">
              <a:extLst/>
            </a:blip>
            <a:srcRect l="0" t="9202" r="59102" b="9202"/>
            <a:stretch>
              <a:fillRect/>
            </a:stretch>
          </p:blipFill>
          <p:spPr>
            <a:xfrm>
              <a:off x="0" y="0"/>
              <a:ext cx="3640975" cy="4086137"/>
            </a:xfrm>
            <a:prstGeom prst="rect">
              <a:avLst/>
            </a:prstGeom>
            <a:ln w="12700" cap="flat">
              <a:noFill/>
              <a:miter lim="400000"/>
            </a:ln>
            <a:effectLst/>
          </p:spPr>
        </p:pic>
        <p:pic>
          <p:nvPicPr>
            <p:cNvPr id="115" name="Image" descr="Image"/>
            <p:cNvPicPr>
              <a:picLocks noChangeAspect="1"/>
            </p:cNvPicPr>
            <p:nvPr/>
          </p:nvPicPr>
          <p:blipFill>
            <a:blip r:embed="rId4">
              <a:extLst/>
            </a:blip>
            <a:srcRect l="0" t="13388" r="59102" b="58175"/>
            <a:stretch>
              <a:fillRect/>
            </a:stretch>
          </p:blipFill>
          <p:spPr>
            <a:xfrm>
              <a:off x="0" y="3770770"/>
              <a:ext cx="3640975" cy="1424012"/>
            </a:xfrm>
            <a:prstGeom prst="rect">
              <a:avLst/>
            </a:prstGeom>
            <a:ln w="12700" cap="flat">
              <a:noFill/>
              <a:miter lim="400000"/>
            </a:ln>
            <a:effectLst/>
          </p:spPr>
        </p:pic>
      </p:grpSp>
      <p:sp>
        <p:nvSpPr>
          <p:cNvPr id="117" name="AD 284"/>
          <p:cNvSpPr txBox="1"/>
          <p:nvPr/>
        </p:nvSpPr>
        <p:spPr>
          <a:xfrm>
            <a:off x="1945848" y="5363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284</a:t>
            </a:r>
          </a:p>
        </p:txBody>
      </p:sp>
      <p:sp>
        <p:nvSpPr>
          <p:cNvPr id="118" name="D___________________, a popular military commander, becomes emperor of a disintegrating, unmanageable Roman empire – he proves to be a skilled statesman and reformer."/>
          <p:cNvSpPr txBox="1"/>
          <p:nvPr/>
        </p:nvSpPr>
        <p:spPr>
          <a:xfrm>
            <a:off x="4000916" y="797202"/>
            <a:ext cx="7920660" cy="374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defRPr sz="4000">
                <a:uFill>
                  <a:solidFill>
                    <a:srgbClr val="000000"/>
                  </a:solidFill>
                </a:uFill>
                <a:latin typeface="Helvetica Light"/>
                <a:ea typeface="Helvetica Light"/>
                <a:cs typeface="Helvetica Light"/>
                <a:sym typeface="Helvetica Light"/>
              </a:defRPr>
            </a:lvl1pPr>
          </a:lstStyle>
          <a:p>
            <a:pPr/>
            <a:r>
              <a:t>D___________________, a popular military commander, becomes emperor of a disintegrating, unmanageable Roman empire – he proves to be a skilled statesman and reformer.</a:t>
            </a:r>
          </a:p>
        </p:txBody>
      </p:sp>
      <p:pic>
        <p:nvPicPr>
          <p:cNvPr id="119" name="Line Line" descr="Line Line"/>
          <p:cNvPicPr>
            <a:picLocks noChangeAspect="0"/>
          </p:cNvPicPr>
          <p:nvPr/>
        </p:nvPicPr>
        <p:blipFill>
          <a:blip r:embed="rId5">
            <a:extLst/>
          </a:blip>
          <a:stretch>
            <a:fillRect/>
          </a:stretch>
        </p:blipFill>
        <p:spPr>
          <a:xfrm rot="12625998">
            <a:off x="3215985" y="913651"/>
            <a:ext cx="807090" cy="152393"/>
          </a:xfrm>
          <a:prstGeom prst="rect">
            <a:avLst/>
          </a:prstGeom>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2"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23"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grpSp>
        <p:nvGrpSpPr>
          <p:cNvPr id="126" name="Group"/>
          <p:cNvGrpSpPr/>
          <p:nvPr/>
        </p:nvGrpSpPr>
        <p:grpSpPr>
          <a:xfrm>
            <a:off x="-84239" y="74331"/>
            <a:ext cx="3640976" cy="5194782"/>
            <a:chOff x="0" y="0"/>
            <a:chExt cx="3640974" cy="5194781"/>
          </a:xfrm>
        </p:grpSpPr>
        <p:pic>
          <p:nvPicPr>
            <p:cNvPr id="124" name="Image" descr="Image"/>
            <p:cNvPicPr>
              <a:picLocks noChangeAspect="1"/>
            </p:cNvPicPr>
            <p:nvPr/>
          </p:nvPicPr>
          <p:blipFill>
            <a:blip r:embed="rId4">
              <a:extLst/>
            </a:blip>
            <a:srcRect l="0" t="9202" r="59102" b="9202"/>
            <a:stretch>
              <a:fillRect/>
            </a:stretch>
          </p:blipFill>
          <p:spPr>
            <a:xfrm>
              <a:off x="0" y="0"/>
              <a:ext cx="3640975" cy="4086137"/>
            </a:xfrm>
            <a:prstGeom prst="rect">
              <a:avLst/>
            </a:prstGeom>
            <a:ln w="12700" cap="flat">
              <a:noFill/>
              <a:miter lim="400000"/>
            </a:ln>
            <a:effectLst/>
          </p:spPr>
        </p:pic>
        <p:pic>
          <p:nvPicPr>
            <p:cNvPr id="125" name="Image" descr="Image"/>
            <p:cNvPicPr>
              <a:picLocks noChangeAspect="1"/>
            </p:cNvPicPr>
            <p:nvPr/>
          </p:nvPicPr>
          <p:blipFill>
            <a:blip r:embed="rId4">
              <a:extLst/>
            </a:blip>
            <a:srcRect l="0" t="13388" r="59102" b="58175"/>
            <a:stretch>
              <a:fillRect/>
            </a:stretch>
          </p:blipFill>
          <p:spPr>
            <a:xfrm>
              <a:off x="0" y="3770770"/>
              <a:ext cx="3640975" cy="1424012"/>
            </a:xfrm>
            <a:prstGeom prst="rect">
              <a:avLst/>
            </a:prstGeom>
            <a:ln w="12700" cap="flat">
              <a:noFill/>
              <a:miter lim="400000"/>
            </a:ln>
            <a:effectLst/>
          </p:spPr>
        </p:pic>
      </p:grpSp>
      <p:sp>
        <p:nvSpPr>
          <p:cNvPr id="127" name="AD 284"/>
          <p:cNvSpPr txBox="1"/>
          <p:nvPr/>
        </p:nvSpPr>
        <p:spPr>
          <a:xfrm>
            <a:off x="1945848" y="5363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284</a:t>
            </a:r>
          </a:p>
        </p:txBody>
      </p:sp>
      <p:sp>
        <p:nvSpPr>
          <p:cNvPr id="128" name="He governs from…"/>
          <p:cNvSpPr txBox="1"/>
          <p:nvPr/>
        </p:nvSpPr>
        <p:spPr>
          <a:xfrm>
            <a:off x="4102516" y="898802"/>
            <a:ext cx="7920660" cy="192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4000">
                <a:uFill>
                  <a:solidFill>
                    <a:srgbClr val="000000"/>
                  </a:solidFill>
                </a:uFill>
                <a:latin typeface="Helvetica Light"/>
                <a:ea typeface="Helvetica Light"/>
                <a:cs typeface="Helvetica Light"/>
                <a:sym typeface="Helvetica Light"/>
              </a:defRPr>
            </a:pPr>
            <a:r>
              <a:t>He governs from </a:t>
            </a:r>
          </a:p>
          <a:p>
            <a:pPr defTabSz="457200">
              <a:defRPr sz="4000">
                <a:uFill>
                  <a:solidFill>
                    <a:srgbClr val="000000"/>
                  </a:solidFill>
                </a:uFill>
                <a:latin typeface="Helvetica Light"/>
                <a:ea typeface="Helvetica Light"/>
                <a:cs typeface="Helvetica Light"/>
                <a:sym typeface="Helvetica Light"/>
              </a:defRPr>
            </a:pPr>
          </a:p>
          <a:p>
            <a:pPr defTabSz="457200">
              <a:defRPr sz="4000">
                <a:uFill>
                  <a:solidFill>
                    <a:srgbClr val="000000"/>
                  </a:solidFill>
                </a:uFill>
                <a:latin typeface="Helvetica Light"/>
                <a:ea typeface="Helvetica Light"/>
                <a:cs typeface="Helvetica Light"/>
                <a:sym typeface="Helvetica Light"/>
              </a:defRPr>
            </a:pPr>
            <a:r>
              <a:t>N___________________ in Bithynia.</a:t>
            </a:r>
          </a:p>
        </p:txBody>
      </p:sp>
      <p:pic>
        <p:nvPicPr>
          <p:cNvPr id="129" name="Line Line" descr="Line Line"/>
          <p:cNvPicPr>
            <a:picLocks noChangeAspect="0"/>
          </p:cNvPicPr>
          <p:nvPr/>
        </p:nvPicPr>
        <p:blipFill>
          <a:blip r:embed="rId5">
            <a:extLst/>
          </a:blip>
          <a:stretch>
            <a:fillRect/>
          </a:stretch>
        </p:blipFill>
        <p:spPr>
          <a:xfrm rot="9714395">
            <a:off x="3213748" y="1188318"/>
            <a:ext cx="873263" cy="152393"/>
          </a:xfrm>
          <a:prstGeom prst="rect">
            <a:avLst/>
          </a:prstGeom>
        </p:spPr>
      </p:pic>
      <p:sp>
        <p:nvSpPr>
          <p:cNvPr id="131" name="AD 286"/>
          <p:cNvSpPr txBox="1"/>
          <p:nvPr/>
        </p:nvSpPr>
        <p:spPr>
          <a:xfrm>
            <a:off x="1945848" y="1256030"/>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286</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34"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grpSp>
        <p:nvGrpSpPr>
          <p:cNvPr id="137" name="Group"/>
          <p:cNvGrpSpPr/>
          <p:nvPr/>
        </p:nvGrpSpPr>
        <p:grpSpPr>
          <a:xfrm>
            <a:off x="-84239" y="74331"/>
            <a:ext cx="3640976" cy="5194782"/>
            <a:chOff x="0" y="0"/>
            <a:chExt cx="3640974" cy="5194781"/>
          </a:xfrm>
        </p:grpSpPr>
        <p:pic>
          <p:nvPicPr>
            <p:cNvPr id="135" name="Image" descr="Image"/>
            <p:cNvPicPr>
              <a:picLocks noChangeAspect="1"/>
            </p:cNvPicPr>
            <p:nvPr/>
          </p:nvPicPr>
          <p:blipFill>
            <a:blip r:embed="rId4">
              <a:extLst/>
            </a:blip>
            <a:srcRect l="0" t="9202" r="59102" b="9202"/>
            <a:stretch>
              <a:fillRect/>
            </a:stretch>
          </p:blipFill>
          <p:spPr>
            <a:xfrm>
              <a:off x="0" y="0"/>
              <a:ext cx="3640975" cy="4086137"/>
            </a:xfrm>
            <a:prstGeom prst="rect">
              <a:avLst/>
            </a:prstGeom>
            <a:ln w="12700" cap="flat">
              <a:noFill/>
              <a:miter lim="400000"/>
            </a:ln>
            <a:effectLst/>
          </p:spPr>
        </p:pic>
        <p:pic>
          <p:nvPicPr>
            <p:cNvPr id="136" name="Image" descr="Image"/>
            <p:cNvPicPr>
              <a:picLocks noChangeAspect="1"/>
            </p:cNvPicPr>
            <p:nvPr/>
          </p:nvPicPr>
          <p:blipFill>
            <a:blip r:embed="rId4">
              <a:extLst/>
            </a:blip>
            <a:srcRect l="0" t="13388" r="59102" b="58175"/>
            <a:stretch>
              <a:fillRect/>
            </a:stretch>
          </p:blipFill>
          <p:spPr>
            <a:xfrm>
              <a:off x="0" y="3770770"/>
              <a:ext cx="3640975" cy="1424012"/>
            </a:xfrm>
            <a:prstGeom prst="rect">
              <a:avLst/>
            </a:prstGeom>
            <a:ln w="12700" cap="flat">
              <a:noFill/>
              <a:miter lim="400000"/>
            </a:ln>
            <a:effectLst/>
          </p:spPr>
        </p:pic>
      </p:grpSp>
      <p:sp>
        <p:nvSpPr>
          <p:cNvPr id="138" name="AD 284"/>
          <p:cNvSpPr txBox="1"/>
          <p:nvPr/>
        </p:nvSpPr>
        <p:spPr>
          <a:xfrm>
            <a:off x="1945848" y="5363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284</a:t>
            </a:r>
          </a:p>
        </p:txBody>
      </p:sp>
      <p:sp>
        <p:nvSpPr>
          <p:cNvPr id="139" name="He sets up the…"/>
          <p:cNvSpPr txBox="1"/>
          <p:nvPr/>
        </p:nvSpPr>
        <p:spPr>
          <a:xfrm>
            <a:off x="4102516" y="898802"/>
            <a:ext cx="7920660" cy="313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4000">
                <a:uFill>
                  <a:solidFill>
                    <a:srgbClr val="000000"/>
                  </a:solidFill>
                </a:uFill>
                <a:latin typeface="Helvetica Light"/>
                <a:ea typeface="Helvetica Light"/>
                <a:cs typeface="Helvetica Light"/>
                <a:sym typeface="Helvetica Light"/>
              </a:defRPr>
            </a:pPr>
            <a:r>
              <a:t>He sets up the </a:t>
            </a:r>
          </a:p>
          <a:p>
            <a:pPr defTabSz="457200">
              <a:defRPr sz="4000">
                <a:uFill>
                  <a:solidFill>
                    <a:srgbClr val="000000"/>
                  </a:solidFill>
                </a:uFill>
                <a:latin typeface="Helvetica Light"/>
                <a:ea typeface="Helvetica Light"/>
                <a:cs typeface="Helvetica Light"/>
                <a:sym typeface="Helvetica Light"/>
              </a:defRPr>
            </a:pPr>
          </a:p>
          <a:p>
            <a:pPr defTabSz="457200">
              <a:defRPr sz="4000">
                <a:uFill>
                  <a:solidFill>
                    <a:srgbClr val="000000"/>
                  </a:solidFill>
                </a:uFill>
                <a:latin typeface="Helvetica Light"/>
                <a:ea typeface="Helvetica Light"/>
                <a:cs typeface="Helvetica Light"/>
                <a:sym typeface="Helvetica Light"/>
              </a:defRPr>
            </a:pPr>
            <a:r>
              <a:t>T____________________ and </a:t>
            </a:r>
          </a:p>
          <a:p>
            <a:pPr defTabSz="457200">
              <a:defRPr sz="4000">
                <a:uFill>
                  <a:solidFill>
                    <a:srgbClr val="000000"/>
                  </a:solidFill>
                </a:uFill>
                <a:latin typeface="Helvetica Light"/>
                <a:ea typeface="Helvetica Light"/>
                <a:cs typeface="Helvetica Light"/>
                <a:sym typeface="Helvetica Light"/>
              </a:defRPr>
            </a:pPr>
          </a:p>
          <a:p>
            <a:pPr defTabSz="457200">
              <a:defRPr sz="4000">
                <a:uFill>
                  <a:solidFill>
                    <a:srgbClr val="000000"/>
                  </a:solidFill>
                </a:uFill>
                <a:latin typeface="Helvetica Light"/>
                <a:ea typeface="Helvetica Light"/>
                <a:cs typeface="Helvetica Light"/>
                <a:sym typeface="Helvetica Light"/>
              </a:defRPr>
            </a:pPr>
            <a:r>
              <a:t>shares power with three others.</a:t>
            </a:r>
          </a:p>
        </p:txBody>
      </p:sp>
      <p:pic>
        <p:nvPicPr>
          <p:cNvPr id="140" name="Line Line" descr="Line Line"/>
          <p:cNvPicPr>
            <a:picLocks noChangeAspect="0"/>
          </p:cNvPicPr>
          <p:nvPr/>
        </p:nvPicPr>
        <p:blipFill>
          <a:blip r:embed="rId5">
            <a:extLst/>
          </a:blip>
          <a:stretch>
            <a:fillRect/>
          </a:stretch>
        </p:blipFill>
        <p:spPr>
          <a:xfrm rot="7528899">
            <a:off x="3036085" y="1564357"/>
            <a:ext cx="1289974" cy="152393"/>
          </a:xfrm>
          <a:prstGeom prst="rect">
            <a:avLst/>
          </a:prstGeom>
        </p:spPr>
      </p:pic>
      <p:sp>
        <p:nvSpPr>
          <p:cNvPr id="142" name="AD 286"/>
          <p:cNvSpPr txBox="1"/>
          <p:nvPr/>
        </p:nvSpPr>
        <p:spPr>
          <a:xfrm>
            <a:off x="1945848" y="1230630"/>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286</a:t>
            </a:r>
          </a:p>
        </p:txBody>
      </p:sp>
      <p:sp>
        <p:nvSpPr>
          <p:cNvPr id="143" name="AD 293"/>
          <p:cNvSpPr txBox="1"/>
          <p:nvPr/>
        </p:nvSpPr>
        <p:spPr>
          <a:xfrm>
            <a:off x="1945848" y="1937596"/>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293</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46"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grpSp>
        <p:nvGrpSpPr>
          <p:cNvPr id="149" name="Group"/>
          <p:cNvGrpSpPr/>
          <p:nvPr/>
        </p:nvGrpSpPr>
        <p:grpSpPr>
          <a:xfrm>
            <a:off x="-84239" y="74331"/>
            <a:ext cx="3640976" cy="5194782"/>
            <a:chOff x="0" y="0"/>
            <a:chExt cx="3640974" cy="5194781"/>
          </a:xfrm>
        </p:grpSpPr>
        <p:pic>
          <p:nvPicPr>
            <p:cNvPr id="147" name="Image" descr="Image"/>
            <p:cNvPicPr>
              <a:picLocks noChangeAspect="1"/>
            </p:cNvPicPr>
            <p:nvPr/>
          </p:nvPicPr>
          <p:blipFill>
            <a:blip r:embed="rId4">
              <a:extLst/>
            </a:blip>
            <a:srcRect l="0" t="9202" r="59102" b="9202"/>
            <a:stretch>
              <a:fillRect/>
            </a:stretch>
          </p:blipFill>
          <p:spPr>
            <a:xfrm>
              <a:off x="0" y="0"/>
              <a:ext cx="3640975" cy="4086137"/>
            </a:xfrm>
            <a:prstGeom prst="rect">
              <a:avLst/>
            </a:prstGeom>
            <a:ln w="12700" cap="flat">
              <a:noFill/>
              <a:miter lim="400000"/>
            </a:ln>
            <a:effectLst/>
          </p:spPr>
        </p:pic>
        <p:pic>
          <p:nvPicPr>
            <p:cNvPr id="148" name="Image" descr="Image"/>
            <p:cNvPicPr>
              <a:picLocks noChangeAspect="1"/>
            </p:cNvPicPr>
            <p:nvPr/>
          </p:nvPicPr>
          <p:blipFill>
            <a:blip r:embed="rId4">
              <a:extLst/>
            </a:blip>
            <a:srcRect l="0" t="13388" r="59102" b="58175"/>
            <a:stretch>
              <a:fillRect/>
            </a:stretch>
          </p:blipFill>
          <p:spPr>
            <a:xfrm>
              <a:off x="0" y="3770770"/>
              <a:ext cx="3640975" cy="1424012"/>
            </a:xfrm>
            <a:prstGeom prst="rect">
              <a:avLst/>
            </a:prstGeom>
            <a:ln w="12700" cap="flat">
              <a:noFill/>
              <a:miter lim="400000"/>
            </a:ln>
            <a:effectLst/>
          </p:spPr>
        </p:pic>
      </p:grpSp>
      <p:sp>
        <p:nvSpPr>
          <p:cNvPr id="150" name="AD 284"/>
          <p:cNvSpPr txBox="1"/>
          <p:nvPr/>
        </p:nvSpPr>
        <p:spPr>
          <a:xfrm>
            <a:off x="1945848" y="5363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284</a:t>
            </a:r>
          </a:p>
        </p:txBody>
      </p:sp>
      <p:sp>
        <p:nvSpPr>
          <p:cNvPr id="151" name="Suddenly orders persecution of Christians."/>
          <p:cNvSpPr txBox="1"/>
          <p:nvPr/>
        </p:nvSpPr>
        <p:spPr>
          <a:xfrm>
            <a:off x="4204116" y="2016402"/>
            <a:ext cx="7920660" cy="131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defRPr sz="4000">
                <a:uFill>
                  <a:solidFill>
                    <a:srgbClr val="000000"/>
                  </a:solidFill>
                </a:uFill>
                <a:latin typeface="Helvetica Light"/>
                <a:ea typeface="Helvetica Light"/>
                <a:cs typeface="Helvetica Light"/>
                <a:sym typeface="Helvetica Light"/>
              </a:defRPr>
            </a:lvl1pPr>
          </a:lstStyle>
          <a:p>
            <a:pPr/>
            <a:r>
              <a:t>Suddenly orders persecution of Christians.</a:t>
            </a:r>
          </a:p>
        </p:txBody>
      </p:sp>
      <p:pic>
        <p:nvPicPr>
          <p:cNvPr id="152" name="Line Line" descr="Line Line"/>
          <p:cNvPicPr>
            <a:picLocks noChangeAspect="0"/>
          </p:cNvPicPr>
          <p:nvPr/>
        </p:nvPicPr>
        <p:blipFill>
          <a:blip r:embed="rId5">
            <a:extLst/>
          </a:blip>
          <a:stretch>
            <a:fillRect/>
          </a:stretch>
        </p:blipFill>
        <p:spPr>
          <a:xfrm rot="8933667">
            <a:off x="3196920" y="2462041"/>
            <a:ext cx="952519" cy="152393"/>
          </a:xfrm>
          <a:prstGeom prst="rect">
            <a:avLst/>
          </a:prstGeom>
        </p:spPr>
      </p:pic>
      <p:sp>
        <p:nvSpPr>
          <p:cNvPr id="154" name="AD 286"/>
          <p:cNvSpPr txBox="1"/>
          <p:nvPr/>
        </p:nvSpPr>
        <p:spPr>
          <a:xfrm>
            <a:off x="1945848" y="1230630"/>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286</a:t>
            </a:r>
          </a:p>
        </p:txBody>
      </p:sp>
      <p:sp>
        <p:nvSpPr>
          <p:cNvPr id="155" name="AD 293"/>
          <p:cNvSpPr txBox="1"/>
          <p:nvPr/>
        </p:nvSpPr>
        <p:spPr>
          <a:xfrm>
            <a:off x="1945848" y="1937596"/>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293</a:t>
            </a:r>
          </a:p>
        </p:txBody>
      </p:sp>
      <p:sp>
        <p:nvSpPr>
          <p:cNvPr id="156" name="AD 303"/>
          <p:cNvSpPr txBox="1"/>
          <p:nvPr/>
        </p:nvSpPr>
        <p:spPr>
          <a:xfrm>
            <a:off x="1945848" y="26445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303</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8"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59"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grpSp>
        <p:nvGrpSpPr>
          <p:cNvPr id="162" name="Group"/>
          <p:cNvGrpSpPr/>
          <p:nvPr/>
        </p:nvGrpSpPr>
        <p:grpSpPr>
          <a:xfrm>
            <a:off x="-84239" y="74331"/>
            <a:ext cx="3640976" cy="5194782"/>
            <a:chOff x="0" y="0"/>
            <a:chExt cx="3640974" cy="5194781"/>
          </a:xfrm>
        </p:grpSpPr>
        <p:pic>
          <p:nvPicPr>
            <p:cNvPr id="160" name="Image" descr="Image"/>
            <p:cNvPicPr>
              <a:picLocks noChangeAspect="1"/>
            </p:cNvPicPr>
            <p:nvPr/>
          </p:nvPicPr>
          <p:blipFill>
            <a:blip r:embed="rId4">
              <a:extLst/>
            </a:blip>
            <a:srcRect l="0" t="9202" r="59102" b="9202"/>
            <a:stretch>
              <a:fillRect/>
            </a:stretch>
          </p:blipFill>
          <p:spPr>
            <a:xfrm>
              <a:off x="0" y="0"/>
              <a:ext cx="3640975" cy="4086137"/>
            </a:xfrm>
            <a:prstGeom prst="rect">
              <a:avLst/>
            </a:prstGeom>
            <a:ln w="12700" cap="flat">
              <a:noFill/>
              <a:miter lim="400000"/>
            </a:ln>
            <a:effectLst/>
          </p:spPr>
        </p:pic>
        <p:pic>
          <p:nvPicPr>
            <p:cNvPr id="161" name="Image" descr="Image"/>
            <p:cNvPicPr>
              <a:picLocks noChangeAspect="1"/>
            </p:cNvPicPr>
            <p:nvPr/>
          </p:nvPicPr>
          <p:blipFill>
            <a:blip r:embed="rId4">
              <a:extLst/>
            </a:blip>
            <a:srcRect l="0" t="13388" r="59102" b="58175"/>
            <a:stretch>
              <a:fillRect/>
            </a:stretch>
          </p:blipFill>
          <p:spPr>
            <a:xfrm>
              <a:off x="0" y="3770770"/>
              <a:ext cx="3640975" cy="1424012"/>
            </a:xfrm>
            <a:prstGeom prst="rect">
              <a:avLst/>
            </a:prstGeom>
            <a:ln w="12700" cap="flat">
              <a:noFill/>
              <a:miter lim="400000"/>
            </a:ln>
            <a:effectLst/>
          </p:spPr>
        </p:pic>
      </p:grpSp>
      <p:sp>
        <p:nvSpPr>
          <p:cNvPr id="163" name="AD 284"/>
          <p:cNvSpPr txBox="1"/>
          <p:nvPr/>
        </p:nvSpPr>
        <p:spPr>
          <a:xfrm>
            <a:off x="1945848" y="5363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284</a:t>
            </a:r>
          </a:p>
        </p:txBody>
      </p:sp>
      <p:sp>
        <p:nvSpPr>
          <p:cNvPr id="164" name="Abdicates, succeeded by…"/>
          <p:cNvSpPr txBox="1"/>
          <p:nvPr/>
        </p:nvSpPr>
        <p:spPr>
          <a:xfrm>
            <a:off x="4170250" y="1102002"/>
            <a:ext cx="7920660" cy="496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4000">
                <a:uFill>
                  <a:solidFill>
                    <a:srgbClr val="000000"/>
                  </a:solidFill>
                </a:uFill>
                <a:latin typeface="Helvetica Light"/>
                <a:ea typeface="Helvetica Light"/>
                <a:cs typeface="Helvetica Light"/>
                <a:sym typeface="Helvetica Light"/>
              </a:defRPr>
            </a:pPr>
            <a:r>
              <a:t>Abdicates, succeeded by </a:t>
            </a:r>
          </a:p>
          <a:p>
            <a:pPr defTabSz="457200">
              <a:defRPr sz="4000">
                <a:uFill>
                  <a:solidFill>
                    <a:srgbClr val="000000"/>
                  </a:solidFill>
                </a:uFill>
                <a:latin typeface="Helvetica Light"/>
                <a:ea typeface="Helvetica Light"/>
                <a:cs typeface="Helvetica Light"/>
                <a:sym typeface="Helvetica Light"/>
              </a:defRPr>
            </a:pPr>
          </a:p>
          <a:p>
            <a:pPr defTabSz="457200">
              <a:defRPr sz="4000">
                <a:uFill>
                  <a:solidFill>
                    <a:srgbClr val="000000"/>
                  </a:solidFill>
                </a:uFill>
                <a:latin typeface="Helvetica Light"/>
                <a:ea typeface="Helvetica Light"/>
                <a:cs typeface="Helvetica Light"/>
                <a:sym typeface="Helvetica Light"/>
              </a:defRPr>
            </a:pPr>
            <a:r>
              <a:t>G_______________ who is even </a:t>
            </a:r>
          </a:p>
          <a:p>
            <a:pPr defTabSz="457200">
              <a:defRPr sz="4000">
                <a:uFill>
                  <a:solidFill>
                    <a:srgbClr val="000000"/>
                  </a:solidFill>
                </a:uFill>
                <a:latin typeface="Helvetica Light"/>
                <a:ea typeface="Helvetica Light"/>
                <a:cs typeface="Helvetica Light"/>
                <a:sym typeface="Helvetica Light"/>
              </a:defRPr>
            </a:pPr>
          </a:p>
          <a:p>
            <a:pPr defTabSz="457200">
              <a:defRPr sz="4000">
                <a:uFill>
                  <a:solidFill>
                    <a:srgbClr val="000000"/>
                  </a:solidFill>
                </a:uFill>
                <a:latin typeface="Helvetica Light"/>
                <a:ea typeface="Helvetica Light"/>
                <a:cs typeface="Helvetica Light"/>
                <a:sym typeface="Helvetica Light"/>
              </a:defRPr>
            </a:pPr>
            <a:r>
              <a:t>more determined to exterminate </a:t>
            </a:r>
          </a:p>
          <a:p>
            <a:pPr defTabSz="457200">
              <a:defRPr sz="4000">
                <a:uFill>
                  <a:solidFill>
                    <a:srgbClr val="000000"/>
                  </a:solidFill>
                </a:uFill>
                <a:latin typeface="Helvetica Light"/>
                <a:ea typeface="Helvetica Light"/>
                <a:cs typeface="Helvetica Light"/>
                <a:sym typeface="Helvetica Light"/>
              </a:defRPr>
            </a:pPr>
          </a:p>
          <a:p>
            <a:pPr defTabSz="457200">
              <a:defRPr sz="4000">
                <a:uFill>
                  <a:solidFill>
                    <a:srgbClr val="000000"/>
                  </a:solidFill>
                </a:uFill>
                <a:latin typeface="Helvetica Light"/>
                <a:ea typeface="Helvetica Light"/>
                <a:cs typeface="Helvetica Light"/>
                <a:sym typeface="Helvetica Light"/>
              </a:defRPr>
            </a:pPr>
            <a:r>
              <a:t>Christianity.</a:t>
            </a:r>
          </a:p>
        </p:txBody>
      </p:sp>
      <p:pic>
        <p:nvPicPr>
          <p:cNvPr id="165" name="Line Line" descr="Line Line"/>
          <p:cNvPicPr>
            <a:picLocks noChangeAspect="0"/>
          </p:cNvPicPr>
          <p:nvPr/>
        </p:nvPicPr>
        <p:blipFill>
          <a:blip r:embed="rId5">
            <a:extLst/>
          </a:blip>
          <a:stretch>
            <a:fillRect/>
          </a:stretch>
        </p:blipFill>
        <p:spPr>
          <a:xfrm rot="6560620">
            <a:off x="2557527" y="2407877"/>
            <a:ext cx="2159244" cy="152393"/>
          </a:xfrm>
          <a:prstGeom prst="rect">
            <a:avLst/>
          </a:prstGeom>
        </p:spPr>
      </p:pic>
      <p:sp>
        <p:nvSpPr>
          <p:cNvPr id="167" name="AD 286"/>
          <p:cNvSpPr txBox="1"/>
          <p:nvPr/>
        </p:nvSpPr>
        <p:spPr>
          <a:xfrm>
            <a:off x="1945848" y="1230630"/>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286</a:t>
            </a:r>
          </a:p>
        </p:txBody>
      </p:sp>
      <p:sp>
        <p:nvSpPr>
          <p:cNvPr id="168" name="AD 293"/>
          <p:cNvSpPr txBox="1"/>
          <p:nvPr/>
        </p:nvSpPr>
        <p:spPr>
          <a:xfrm>
            <a:off x="1945848" y="1937596"/>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293</a:t>
            </a:r>
          </a:p>
        </p:txBody>
      </p:sp>
      <p:sp>
        <p:nvSpPr>
          <p:cNvPr id="169" name="AD 303"/>
          <p:cNvSpPr txBox="1"/>
          <p:nvPr/>
        </p:nvSpPr>
        <p:spPr>
          <a:xfrm>
            <a:off x="1945848" y="26445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303</a:t>
            </a:r>
          </a:p>
        </p:txBody>
      </p:sp>
      <p:sp>
        <p:nvSpPr>
          <p:cNvPr id="170" name="AD 305"/>
          <p:cNvSpPr txBox="1"/>
          <p:nvPr/>
        </p:nvSpPr>
        <p:spPr>
          <a:xfrm>
            <a:off x="1945848" y="3338829"/>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305</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2"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73"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grpSp>
        <p:nvGrpSpPr>
          <p:cNvPr id="176" name="Group"/>
          <p:cNvGrpSpPr/>
          <p:nvPr/>
        </p:nvGrpSpPr>
        <p:grpSpPr>
          <a:xfrm>
            <a:off x="-84239" y="74331"/>
            <a:ext cx="3640976" cy="5194782"/>
            <a:chOff x="0" y="0"/>
            <a:chExt cx="3640974" cy="5194781"/>
          </a:xfrm>
        </p:grpSpPr>
        <p:pic>
          <p:nvPicPr>
            <p:cNvPr id="174" name="Image" descr="Image"/>
            <p:cNvPicPr>
              <a:picLocks noChangeAspect="1"/>
            </p:cNvPicPr>
            <p:nvPr/>
          </p:nvPicPr>
          <p:blipFill>
            <a:blip r:embed="rId4">
              <a:extLst/>
            </a:blip>
            <a:srcRect l="0" t="9202" r="59102" b="9202"/>
            <a:stretch>
              <a:fillRect/>
            </a:stretch>
          </p:blipFill>
          <p:spPr>
            <a:xfrm>
              <a:off x="0" y="0"/>
              <a:ext cx="3640975" cy="4086137"/>
            </a:xfrm>
            <a:prstGeom prst="rect">
              <a:avLst/>
            </a:prstGeom>
            <a:ln w="12700" cap="flat">
              <a:noFill/>
              <a:miter lim="400000"/>
            </a:ln>
            <a:effectLst/>
          </p:spPr>
        </p:pic>
        <p:pic>
          <p:nvPicPr>
            <p:cNvPr id="175" name="Image" descr="Image"/>
            <p:cNvPicPr>
              <a:picLocks noChangeAspect="1"/>
            </p:cNvPicPr>
            <p:nvPr/>
          </p:nvPicPr>
          <p:blipFill>
            <a:blip r:embed="rId4">
              <a:extLst/>
            </a:blip>
            <a:srcRect l="0" t="13388" r="59102" b="58175"/>
            <a:stretch>
              <a:fillRect/>
            </a:stretch>
          </p:blipFill>
          <p:spPr>
            <a:xfrm>
              <a:off x="0" y="3770770"/>
              <a:ext cx="3640975" cy="1424012"/>
            </a:xfrm>
            <a:prstGeom prst="rect">
              <a:avLst/>
            </a:prstGeom>
            <a:ln w="12700" cap="flat">
              <a:noFill/>
              <a:miter lim="400000"/>
            </a:ln>
            <a:effectLst/>
          </p:spPr>
        </p:pic>
      </p:grpSp>
      <p:sp>
        <p:nvSpPr>
          <p:cNvPr id="177" name="AD 284"/>
          <p:cNvSpPr txBox="1"/>
          <p:nvPr/>
        </p:nvSpPr>
        <p:spPr>
          <a:xfrm>
            <a:off x="1945848" y="5363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284</a:t>
            </a:r>
          </a:p>
        </p:txBody>
      </p:sp>
      <p:sp>
        <p:nvSpPr>
          <p:cNvPr id="178" name="On his deathbed, G_____________…"/>
          <p:cNvSpPr txBox="1"/>
          <p:nvPr/>
        </p:nvSpPr>
        <p:spPr>
          <a:xfrm>
            <a:off x="4187183" y="1982535"/>
            <a:ext cx="7920660" cy="192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4000">
                <a:uFill>
                  <a:solidFill>
                    <a:srgbClr val="000000"/>
                  </a:solidFill>
                </a:uFill>
                <a:latin typeface="Helvetica Light"/>
                <a:ea typeface="Helvetica Light"/>
                <a:cs typeface="Helvetica Light"/>
                <a:sym typeface="Helvetica Light"/>
              </a:defRPr>
            </a:pPr>
            <a:r>
              <a:t>On his deathbed, G_____________ </a:t>
            </a:r>
          </a:p>
          <a:p>
            <a:pPr defTabSz="457200">
              <a:defRPr sz="4000">
                <a:uFill>
                  <a:solidFill>
                    <a:srgbClr val="000000"/>
                  </a:solidFill>
                </a:uFill>
                <a:latin typeface="Helvetica Light"/>
                <a:ea typeface="Helvetica Light"/>
                <a:cs typeface="Helvetica Light"/>
                <a:sym typeface="Helvetica Light"/>
              </a:defRPr>
            </a:pPr>
          </a:p>
          <a:p>
            <a:pPr defTabSz="457200">
              <a:defRPr sz="4000">
                <a:uFill>
                  <a:solidFill>
                    <a:srgbClr val="000000"/>
                  </a:solidFill>
                </a:uFill>
                <a:latin typeface="Helvetica Light"/>
                <a:ea typeface="Helvetica Light"/>
                <a:cs typeface="Helvetica Light"/>
                <a:sym typeface="Helvetica Light"/>
              </a:defRPr>
            </a:pPr>
            <a:r>
              <a:t>issues an edict of toleration.</a:t>
            </a:r>
          </a:p>
        </p:txBody>
      </p:sp>
      <p:pic>
        <p:nvPicPr>
          <p:cNvPr id="179" name="Line Line" descr="Line Line"/>
          <p:cNvPicPr>
            <a:picLocks noChangeAspect="0"/>
          </p:cNvPicPr>
          <p:nvPr/>
        </p:nvPicPr>
        <p:blipFill>
          <a:blip r:embed="rId5">
            <a:extLst/>
          </a:blip>
          <a:stretch>
            <a:fillRect/>
          </a:stretch>
        </p:blipFill>
        <p:spPr>
          <a:xfrm rot="6560620">
            <a:off x="2523660" y="3203743"/>
            <a:ext cx="2159244" cy="152394"/>
          </a:xfrm>
          <a:prstGeom prst="rect">
            <a:avLst/>
          </a:prstGeom>
        </p:spPr>
      </p:pic>
      <p:sp>
        <p:nvSpPr>
          <p:cNvPr id="181" name="AD 286"/>
          <p:cNvSpPr txBox="1"/>
          <p:nvPr/>
        </p:nvSpPr>
        <p:spPr>
          <a:xfrm>
            <a:off x="1945848" y="1230630"/>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286</a:t>
            </a:r>
          </a:p>
        </p:txBody>
      </p:sp>
      <p:sp>
        <p:nvSpPr>
          <p:cNvPr id="182" name="AD 293"/>
          <p:cNvSpPr txBox="1"/>
          <p:nvPr/>
        </p:nvSpPr>
        <p:spPr>
          <a:xfrm>
            <a:off x="1945848" y="1937596"/>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293</a:t>
            </a:r>
          </a:p>
        </p:txBody>
      </p:sp>
      <p:sp>
        <p:nvSpPr>
          <p:cNvPr id="183" name="AD 303"/>
          <p:cNvSpPr txBox="1"/>
          <p:nvPr/>
        </p:nvSpPr>
        <p:spPr>
          <a:xfrm>
            <a:off x="1945848" y="26445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303</a:t>
            </a:r>
          </a:p>
        </p:txBody>
      </p:sp>
      <p:sp>
        <p:nvSpPr>
          <p:cNvPr id="184" name="AD 305"/>
          <p:cNvSpPr txBox="1"/>
          <p:nvPr/>
        </p:nvSpPr>
        <p:spPr>
          <a:xfrm>
            <a:off x="1945848" y="3338829"/>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305</a:t>
            </a:r>
          </a:p>
        </p:txBody>
      </p:sp>
      <p:sp>
        <p:nvSpPr>
          <p:cNvPr id="185" name="AD 311"/>
          <p:cNvSpPr txBox="1"/>
          <p:nvPr/>
        </p:nvSpPr>
        <p:spPr>
          <a:xfrm>
            <a:off x="1945848" y="4083896"/>
            <a:ext cx="782003"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311</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7"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188"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grpSp>
        <p:nvGrpSpPr>
          <p:cNvPr id="191" name="Group"/>
          <p:cNvGrpSpPr/>
          <p:nvPr/>
        </p:nvGrpSpPr>
        <p:grpSpPr>
          <a:xfrm>
            <a:off x="-84239" y="74331"/>
            <a:ext cx="3640976" cy="5194782"/>
            <a:chOff x="0" y="0"/>
            <a:chExt cx="3640974" cy="5194781"/>
          </a:xfrm>
        </p:grpSpPr>
        <p:pic>
          <p:nvPicPr>
            <p:cNvPr id="189" name="Image" descr="Image"/>
            <p:cNvPicPr>
              <a:picLocks noChangeAspect="1"/>
            </p:cNvPicPr>
            <p:nvPr/>
          </p:nvPicPr>
          <p:blipFill>
            <a:blip r:embed="rId4">
              <a:extLst/>
            </a:blip>
            <a:srcRect l="0" t="9202" r="59102" b="9202"/>
            <a:stretch>
              <a:fillRect/>
            </a:stretch>
          </p:blipFill>
          <p:spPr>
            <a:xfrm>
              <a:off x="0" y="0"/>
              <a:ext cx="3640975" cy="4086137"/>
            </a:xfrm>
            <a:prstGeom prst="rect">
              <a:avLst/>
            </a:prstGeom>
            <a:ln w="12700" cap="flat">
              <a:noFill/>
              <a:miter lim="400000"/>
            </a:ln>
            <a:effectLst/>
          </p:spPr>
        </p:pic>
        <p:pic>
          <p:nvPicPr>
            <p:cNvPr id="190" name="Image" descr="Image"/>
            <p:cNvPicPr>
              <a:picLocks noChangeAspect="1"/>
            </p:cNvPicPr>
            <p:nvPr/>
          </p:nvPicPr>
          <p:blipFill>
            <a:blip r:embed="rId4">
              <a:extLst/>
            </a:blip>
            <a:srcRect l="0" t="13388" r="59102" b="58175"/>
            <a:stretch>
              <a:fillRect/>
            </a:stretch>
          </p:blipFill>
          <p:spPr>
            <a:xfrm>
              <a:off x="0" y="3770770"/>
              <a:ext cx="3640975" cy="1424012"/>
            </a:xfrm>
            <a:prstGeom prst="rect">
              <a:avLst/>
            </a:prstGeom>
            <a:ln w="12700" cap="flat">
              <a:noFill/>
              <a:miter lim="400000"/>
            </a:ln>
            <a:effectLst/>
          </p:spPr>
        </p:pic>
      </p:grpSp>
      <p:sp>
        <p:nvSpPr>
          <p:cNvPr id="192" name="AD 284"/>
          <p:cNvSpPr txBox="1"/>
          <p:nvPr/>
        </p:nvSpPr>
        <p:spPr>
          <a:xfrm>
            <a:off x="1945848" y="5363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284</a:t>
            </a:r>
          </a:p>
        </p:txBody>
      </p:sp>
      <p:sp>
        <p:nvSpPr>
          <p:cNvPr id="193" name="Dies, leaving a struggle for imperial power.…"/>
          <p:cNvSpPr txBox="1"/>
          <p:nvPr/>
        </p:nvSpPr>
        <p:spPr>
          <a:xfrm>
            <a:off x="4204117" y="1085069"/>
            <a:ext cx="7920660" cy="3202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900">
                <a:uFill>
                  <a:solidFill>
                    <a:srgbClr val="000000"/>
                  </a:solidFill>
                </a:uFill>
                <a:latin typeface="Helvetica Light"/>
                <a:ea typeface="Helvetica Light"/>
                <a:cs typeface="Helvetica Light"/>
                <a:sym typeface="Helvetica Light"/>
              </a:defRPr>
            </a:pPr>
            <a:r>
              <a:t>Dies, leaving a struggle for imperial power.</a:t>
            </a:r>
          </a:p>
          <a:p>
            <a:pPr defTabSz="457200">
              <a:defRPr sz="2900">
                <a:uFill>
                  <a:solidFill>
                    <a:srgbClr val="000000"/>
                  </a:solidFill>
                </a:uFill>
                <a:latin typeface="Helvetica Light"/>
                <a:ea typeface="Helvetica Light"/>
                <a:cs typeface="Helvetica Light"/>
                <a:sym typeface="Helvetica Light"/>
              </a:defRPr>
            </a:pPr>
          </a:p>
          <a:p>
            <a:pPr defTabSz="457200">
              <a:defRPr sz="2900">
                <a:uFill>
                  <a:solidFill>
                    <a:srgbClr val="000000"/>
                  </a:solidFill>
                </a:uFill>
                <a:latin typeface="Helvetica Light"/>
                <a:ea typeface="Helvetica Light"/>
                <a:cs typeface="Helvetica Light"/>
                <a:sym typeface="Helvetica Light"/>
              </a:defRPr>
            </a:pPr>
            <a:r>
              <a:t>Constantine advances across the Alps and </a:t>
            </a:r>
          </a:p>
          <a:p>
            <a:pPr defTabSz="457200">
              <a:defRPr sz="2900">
                <a:uFill>
                  <a:solidFill>
                    <a:srgbClr val="000000"/>
                  </a:solidFill>
                </a:uFill>
                <a:latin typeface="Helvetica Light"/>
                <a:ea typeface="Helvetica Light"/>
                <a:cs typeface="Helvetica Light"/>
                <a:sym typeface="Helvetica Light"/>
              </a:defRPr>
            </a:pPr>
          </a:p>
          <a:p>
            <a:pPr defTabSz="457200">
              <a:defRPr sz="2900">
                <a:uFill>
                  <a:solidFill>
                    <a:srgbClr val="000000"/>
                  </a:solidFill>
                </a:uFill>
                <a:latin typeface="Helvetica Light"/>
                <a:ea typeface="Helvetica Light"/>
                <a:cs typeface="Helvetica Light"/>
                <a:sym typeface="Helvetica Light"/>
              </a:defRPr>
            </a:pPr>
            <a:r>
              <a:t>defeats his rival M______________________ just </a:t>
            </a:r>
          </a:p>
          <a:p>
            <a:pPr defTabSz="457200">
              <a:defRPr sz="2900">
                <a:uFill>
                  <a:solidFill>
                    <a:srgbClr val="000000"/>
                  </a:solidFill>
                </a:uFill>
                <a:latin typeface="Helvetica Light"/>
                <a:ea typeface="Helvetica Light"/>
                <a:cs typeface="Helvetica Light"/>
                <a:sym typeface="Helvetica Light"/>
              </a:defRPr>
            </a:pPr>
          </a:p>
          <a:p>
            <a:pPr defTabSz="457200">
              <a:defRPr sz="2900">
                <a:uFill>
                  <a:solidFill>
                    <a:srgbClr val="000000"/>
                  </a:solidFill>
                </a:uFill>
                <a:latin typeface="Helvetica Light"/>
                <a:ea typeface="Helvetica Light"/>
                <a:cs typeface="Helvetica Light"/>
                <a:sym typeface="Helvetica Light"/>
              </a:defRPr>
            </a:pPr>
            <a:r>
              <a:t>outside Rome at M___________ B____________.</a:t>
            </a:r>
          </a:p>
        </p:txBody>
      </p:sp>
      <p:pic>
        <p:nvPicPr>
          <p:cNvPr id="194" name="Line Line" descr="Line Line"/>
          <p:cNvPicPr>
            <a:picLocks noChangeAspect="0"/>
          </p:cNvPicPr>
          <p:nvPr/>
        </p:nvPicPr>
        <p:blipFill>
          <a:blip r:embed="rId5">
            <a:extLst/>
          </a:blip>
          <a:stretch>
            <a:fillRect/>
          </a:stretch>
        </p:blipFill>
        <p:spPr>
          <a:xfrm rot="6144939">
            <a:off x="1682276" y="3121061"/>
            <a:ext cx="3991171" cy="152393"/>
          </a:xfrm>
          <a:prstGeom prst="rect">
            <a:avLst/>
          </a:prstGeom>
        </p:spPr>
      </p:pic>
      <p:sp>
        <p:nvSpPr>
          <p:cNvPr id="196" name="AD 286"/>
          <p:cNvSpPr txBox="1"/>
          <p:nvPr/>
        </p:nvSpPr>
        <p:spPr>
          <a:xfrm>
            <a:off x="1945848" y="1230630"/>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286</a:t>
            </a:r>
          </a:p>
        </p:txBody>
      </p:sp>
      <p:sp>
        <p:nvSpPr>
          <p:cNvPr id="197" name="AD 293"/>
          <p:cNvSpPr txBox="1"/>
          <p:nvPr/>
        </p:nvSpPr>
        <p:spPr>
          <a:xfrm>
            <a:off x="1945848" y="1937596"/>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293</a:t>
            </a:r>
          </a:p>
        </p:txBody>
      </p:sp>
      <p:sp>
        <p:nvSpPr>
          <p:cNvPr id="198" name="AD 303"/>
          <p:cNvSpPr txBox="1"/>
          <p:nvPr/>
        </p:nvSpPr>
        <p:spPr>
          <a:xfrm>
            <a:off x="1945848" y="2644563"/>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303</a:t>
            </a:r>
          </a:p>
        </p:txBody>
      </p:sp>
      <p:sp>
        <p:nvSpPr>
          <p:cNvPr id="199" name="AD 305"/>
          <p:cNvSpPr txBox="1"/>
          <p:nvPr/>
        </p:nvSpPr>
        <p:spPr>
          <a:xfrm>
            <a:off x="1945848" y="3338829"/>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305</a:t>
            </a:r>
          </a:p>
        </p:txBody>
      </p:sp>
      <p:sp>
        <p:nvSpPr>
          <p:cNvPr id="200" name="AD 311"/>
          <p:cNvSpPr txBox="1"/>
          <p:nvPr/>
        </p:nvSpPr>
        <p:spPr>
          <a:xfrm>
            <a:off x="1945848" y="4083896"/>
            <a:ext cx="782003"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311</a:t>
            </a:r>
          </a:p>
        </p:txBody>
      </p:sp>
      <p:sp>
        <p:nvSpPr>
          <p:cNvPr id="201" name="AD 312"/>
          <p:cNvSpPr txBox="1"/>
          <p:nvPr/>
        </p:nvSpPr>
        <p:spPr>
          <a:xfrm>
            <a:off x="1951404" y="4752762"/>
            <a:ext cx="79311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b="1" sz="1600">
                <a:solidFill>
                  <a:srgbClr val="FFFFFF"/>
                </a:solidFill>
                <a:uFill>
                  <a:solidFill>
                    <a:srgbClr val="000000"/>
                  </a:solidFill>
                </a:uFill>
                <a:latin typeface="Helvetica"/>
                <a:ea typeface="Helvetica"/>
                <a:cs typeface="Helvetica"/>
                <a:sym typeface="Helvetica"/>
              </a:defRPr>
            </a:lvl1pPr>
          </a:lstStyle>
          <a:p>
            <a:pPr/>
            <a:r>
              <a:t>AD 312</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3" name="Image" descr="Image"/>
          <p:cNvPicPr>
            <a:picLocks noChangeAspect="1"/>
          </p:cNvPicPr>
          <p:nvPr/>
        </p:nvPicPr>
        <p:blipFill>
          <a:blip r:embed="rId2">
            <a:alphaModFix amt="24661"/>
            <a:extLst/>
          </a:blip>
          <a:srcRect l="0" t="8646" r="0" b="8646"/>
          <a:stretch>
            <a:fillRect/>
          </a:stretch>
        </p:blipFill>
        <p:spPr>
          <a:xfrm>
            <a:off x="781985" y="36820"/>
            <a:ext cx="10951151" cy="6784360"/>
          </a:xfrm>
          <a:prstGeom prst="rect">
            <a:avLst/>
          </a:prstGeom>
          <a:ln w="12700">
            <a:miter lim="400000"/>
          </a:ln>
        </p:spPr>
      </p:pic>
      <p:pic>
        <p:nvPicPr>
          <p:cNvPr id="204"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05"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06" name="Constantine's Conversion"/>
          <p:cNvSpPr txBox="1"/>
          <p:nvPr/>
        </p:nvSpPr>
        <p:spPr>
          <a:xfrm>
            <a:off x="2987548" y="174749"/>
            <a:ext cx="62169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Constantine's Conversion</a:t>
            </a:r>
          </a:p>
        </p:txBody>
      </p:sp>
      <p:sp>
        <p:nvSpPr>
          <p:cNvPr id="207" name="“Constantine was directed in a dream to mark the heavenly signs of God on the shields of his soldiers and thus to join battle.  He did as he was ordered and with the cross-shaped figure X, with its top bent over, he marked Christ on the shields.”…"/>
          <p:cNvSpPr txBox="1"/>
          <p:nvPr/>
        </p:nvSpPr>
        <p:spPr>
          <a:xfrm>
            <a:off x="718145" y="1372782"/>
            <a:ext cx="10755710" cy="36601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lIns="45719" rIns="45719">
            <a:spAutoFit/>
          </a:bodyPr>
          <a:lstStyle/>
          <a:p>
            <a:pPr algn="just" defTabSz="457200">
              <a:defRPr i="1" sz="3400">
                <a:uFill>
                  <a:solidFill>
                    <a:srgbClr val="000000"/>
                  </a:solidFill>
                </a:uFill>
                <a:latin typeface="Century Gothic"/>
                <a:ea typeface="Century Gothic"/>
                <a:cs typeface="Century Gothic"/>
                <a:sym typeface="Century Gothic"/>
              </a:defRPr>
            </a:pPr>
            <a:r>
              <a:t>“Constantine was directed in a dream to mark the heavenly signs of God on the shields of his soldiers and thus to join battle.  He did as he was ordered and with the cross-shaped figure X, with its top bent over, he marked Christ on the shields.”</a:t>
            </a:r>
          </a:p>
          <a:p>
            <a:pPr algn="r" defTabSz="457200">
              <a:defRPr sz="3100">
                <a:uFill>
                  <a:solidFill>
                    <a:srgbClr val="000000"/>
                  </a:solidFill>
                </a:uFill>
                <a:latin typeface="Century Gothic"/>
                <a:ea typeface="Century Gothic"/>
                <a:cs typeface="Century Gothic"/>
                <a:sym typeface="Century Gothic"/>
              </a:defRPr>
            </a:pPr>
            <a:r>
              <a:t>(Lactantius)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9" name="Image" descr="Image"/>
          <p:cNvPicPr>
            <a:picLocks noChangeAspect="1"/>
          </p:cNvPicPr>
          <p:nvPr/>
        </p:nvPicPr>
        <p:blipFill>
          <a:blip r:embed="rId2">
            <a:alphaModFix amt="24661"/>
            <a:extLst/>
          </a:blip>
          <a:srcRect l="0" t="8646" r="0" b="8646"/>
          <a:stretch>
            <a:fillRect/>
          </a:stretch>
        </p:blipFill>
        <p:spPr>
          <a:xfrm>
            <a:off x="781985" y="36820"/>
            <a:ext cx="10951151" cy="6784360"/>
          </a:xfrm>
          <a:prstGeom prst="rect">
            <a:avLst/>
          </a:prstGeom>
          <a:ln w="12700">
            <a:miter lim="400000"/>
          </a:ln>
        </p:spPr>
      </p:pic>
      <p:pic>
        <p:nvPicPr>
          <p:cNvPr id="210"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11"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12" name="Constantine's Conversion"/>
          <p:cNvSpPr txBox="1"/>
          <p:nvPr/>
        </p:nvSpPr>
        <p:spPr>
          <a:xfrm>
            <a:off x="2987548" y="174749"/>
            <a:ext cx="6216905" cy="789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sz="4000">
                <a:uFill>
                  <a:solidFill>
                    <a:srgbClr val="000000"/>
                  </a:solidFill>
                </a:uFill>
                <a:latin typeface="Avenir Black"/>
                <a:ea typeface="Avenir Black"/>
                <a:cs typeface="Avenir Black"/>
                <a:sym typeface="Avenir Black"/>
              </a:defRPr>
            </a:lvl1pPr>
          </a:lstStyle>
          <a:p>
            <a:pPr/>
            <a:r>
              <a:t>Constantine's Conversion</a:t>
            </a:r>
          </a:p>
        </p:txBody>
      </p:sp>
      <p:sp>
        <p:nvSpPr>
          <p:cNvPr id="213" name="“Constantine saw the contrast between the gods of paganism who failed to protect their worshippers, and his father Constantius' monotheism, and decided to cleave to the latter.…"/>
          <p:cNvSpPr txBox="1"/>
          <p:nvPr/>
        </p:nvSpPr>
        <p:spPr>
          <a:xfrm>
            <a:off x="260945" y="808741"/>
            <a:ext cx="11670111" cy="5615941"/>
          </a:xfrm>
          <a:prstGeom prst="rect">
            <a:avLst/>
          </a:prstGeom>
          <a:ln w="12700">
            <a:miter lim="400000"/>
          </a:ln>
          <a:effectLst>
            <a:outerShdw sx="100000" sy="100000" kx="0" ky="0" algn="b" rotWithShape="0" blurRad="63500" dist="25400" dir="5400000">
              <a:srgbClr val="000000">
                <a:alpha val="50000"/>
              </a:srgbClr>
            </a:outerShdw>
          </a:effectLst>
          <a:extLst>
            <a:ext uri="{C572A759-6A51-4108-AA02-DFA0A04FC94B}">
              <ma14:wrappingTextBoxFlag xmlns:ma14="http://schemas.microsoft.com/office/mac/drawingml/2011/main" val="1"/>
            </a:ext>
          </a:extLst>
        </p:spPr>
        <p:txBody>
          <a:bodyPr lIns="45719" rIns="45719">
            <a:spAutoFit/>
          </a:bodyPr>
          <a:lstStyle/>
          <a:p>
            <a:pPr algn="just" defTabSz="457200">
              <a:defRPr sz="2400">
                <a:uFill>
                  <a:solidFill>
                    <a:srgbClr val="000000"/>
                  </a:solidFill>
                </a:uFill>
                <a:latin typeface="Century Gothic"/>
                <a:ea typeface="Century Gothic"/>
                <a:cs typeface="Century Gothic"/>
                <a:sym typeface="Century Gothic"/>
              </a:defRPr>
            </a:pPr>
            <a:r>
              <a:t>“Constantine saw the contrast between the gods of paganism who failed to protect their worshippers, and his father Constantius' monotheism, and decided to cleave to the latter.</a:t>
            </a:r>
          </a:p>
          <a:p>
            <a:pPr algn="just" defTabSz="457200">
              <a:defRPr sz="2400">
                <a:uFill>
                  <a:solidFill>
                    <a:srgbClr val="000000"/>
                  </a:solidFill>
                </a:uFill>
                <a:latin typeface="Century Gothic"/>
                <a:ea typeface="Century Gothic"/>
                <a:cs typeface="Century Gothic"/>
                <a:sym typeface="Century Gothic"/>
              </a:defRPr>
            </a:pPr>
            <a:r>
              <a:t>...while he was thus praying with fervent entreaty, a most incredible sign appeared to him from heaven, the account of which it might have been hard to believe had it been related by any other person...   </a:t>
            </a:r>
          </a:p>
          <a:p>
            <a:pPr algn="just" defTabSz="457200">
              <a:defRPr sz="2400">
                <a:uFill>
                  <a:solidFill>
                    <a:srgbClr val="000000"/>
                  </a:solidFill>
                </a:uFill>
                <a:latin typeface="Century Gothic"/>
                <a:ea typeface="Century Gothic"/>
                <a:cs typeface="Century Gothic"/>
                <a:sym typeface="Century Gothic"/>
              </a:defRPr>
            </a:pPr>
            <a:r>
              <a:t>He said that about noon, when the day was already beginning to decline, he saw with his own eyes the trophy of a cross of light in the heavens, above the sun, and an inscription, CONQUER BY THIS attached to it …</a:t>
            </a:r>
          </a:p>
          <a:p>
            <a:pPr algn="just" defTabSz="457200">
              <a:defRPr sz="2400">
                <a:uFill>
                  <a:solidFill>
                    <a:srgbClr val="000000"/>
                  </a:solidFill>
                </a:uFill>
                <a:latin typeface="Century Gothic"/>
                <a:ea typeface="Century Gothic"/>
                <a:cs typeface="Century Gothic"/>
                <a:sym typeface="Century Gothic"/>
              </a:defRPr>
            </a:pPr>
            <a:r>
              <a:t>then in his sleep the Christ of God appeared to him with the sign which he had seen in the heavens, and commanded him to make a likeness of that sign which he had seen in the heavens, and to use it as a safeguard in all engagements with his enemies.”</a:t>
            </a:r>
          </a:p>
          <a:p>
            <a:pPr algn="r" defTabSz="457200">
              <a:defRPr sz="2400">
                <a:uFill>
                  <a:solidFill>
                    <a:srgbClr val="000000"/>
                  </a:solidFill>
                </a:uFill>
                <a:latin typeface="Century Gothic"/>
                <a:ea typeface="Century Gothic"/>
                <a:cs typeface="Century Gothic"/>
                <a:sym typeface="Century Gothic"/>
              </a:defRPr>
            </a:pPr>
            <a:r>
              <a:t>(Eusebius)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 name="3C96BF6E-A91C-42B5-A9BF-6DFA86B44BB1.png" descr="3C96BF6E-A91C-42B5-A9BF-6DFA86B44BB1.png"/>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216"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17"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18" name="From 312 Christianity, persecuted and despised in Roman society, became the spiritual leader, almost overnight, of this vast and powerful empire."/>
          <p:cNvSpPr txBox="1"/>
          <p:nvPr/>
        </p:nvSpPr>
        <p:spPr>
          <a:xfrm>
            <a:off x="1879315" y="457957"/>
            <a:ext cx="8433370" cy="4053841"/>
          </a:xfrm>
          <a:prstGeom prst="rect">
            <a:avLst/>
          </a:prstGeom>
          <a:ln w="12700">
            <a:miter lim="400000"/>
          </a:ln>
          <a:effectLst>
            <a:outerShdw sx="100000" sy="100000" kx="0" ky="0" algn="b" rotWithShape="0" blurRad="63500" dist="25400" dir="5400000">
              <a:srgbClr val="A7A7A7">
                <a:alpha val="50000"/>
              </a:srgbClr>
            </a:outerShdw>
          </a:effectLst>
          <a:extLst>
            <a:ext uri="{C572A759-6A51-4108-AA02-DFA0A04FC94B}">
              <ma14:wrappingTextBoxFlag xmlns:ma14="http://schemas.microsoft.com/office/mac/drawingml/2011/main" val="1"/>
            </a:ext>
          </a:extLst>
        </p:spPr>
        <p:txBody>
          <a:bodyPr lIns="45719" rIns="45719">
            <a:spAutoFit/>
          </a:bodyPr>
          <a:lstStyle>
            <a:lvl1pPr algn="ctr" defTabSz="457200">
              <a:defRPr b="1" sz="4300">
                <a:solidFill>
                  <a:srgbClr val="FFFFFF"/>
                </a:solidFill>
                <a:uFill>
                  <a:solidFill>
                    <a:srgbClr val="000000"/>
                  </a:solidFill>
                </a:uFill>
                <a:latin typeface="Century Gothic"/>
                <a:ea typeface="Century Gothic"/>
                <a:cs typeface="Century Gothic"/>
                <a:sym typeface="Century Gothic"/>
              </a:defRPr>
            </a:lvl1pPr>
          </a:lstStyle>
          <a:p>
            <a:pPr/>
            <a:r>
              <a:t>From 312 Christianity, persecuted and despised in Roman society, became the spiritual leader, almost overnight, of this vast and powerful empire.</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0" name="AAC6212A-6990-4C07-9CFB-EA31D8031E0C.png" descr="AAC6212A-6990-4C07-9CFB-EA31D8031E0C.png"/>
          <p:cNvPicPr>
            <a:picLocks noChangeAspect="1"/>
          </p:cNvPicPr>
          <p:nvPr/>
        </p:nvPicPr>
        <p:blipFill>
          <a:blip r:embed="rId2">
            <a:extLst/>
          </a:blip>
          <a:srcRect l="35563" t="0" r="28106" b="0"/>
          <a:stretch>
            <a:fillRect/>
          </a:stretch>
        </p:blipFill>
        <p:spPr>
          <a:xfrm>
            <a:off x="7756458" y="-1"/>
            <a:ext cx="4429324" cy="6858001"/>
          </a:xfrm>
          <a:prstGeom prst="rect">
            <a:avLst/>
          </a:prstGeom>
          <a:ln w="12700">
            <a:miter lim="400000"/>
          </a:ln>
        </p:spPr>
      </p:pic>
      <p:pic>
        <p:nvPicPr>
          <p:cNvPr id="221"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22"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23" name="Constantine favours Christianity openly…"/>
          <p:cNvSpPr txBox="1"/>
          <p:nvPr/>
        </p:nvSpPr>
        <p:spPr>
          <a:xfrm>
            <a:off x="202915" y="491824"/>
            <a:ext cx="7452493" cy="4739641"/>
          </a:xfrm>
          <a:prstGeom prst="rect">
            <a:avLst/>
          </a:prstGeom>
          <a:ln w="12700">
            <a:miter lim="400000"/>
          </a:ln>
          <a:effectLst>
            <a:outerShdw sx="100000" sy="100000" kx="0" ky="0" algn="b" rotWithShape="0" blurRad="63500" dist="25400" dir="5400000">
              <a:srgbClr val="A7A7A7">
                <a:alpha val="50000"/>
              </a:srgbClr>
            </a:outerShdw>
          </a:effectLst>
          <a:extLst>
            <a:ext uri="{C572A759-6A51-4108-AA02-DFA0A04FC94B}">
              <ma14:wrappingTextBoxFlag xmlns:ma14="http://schemas.microsoft.com/office/mac/drawingml/2011/main" val="1"/>
            </a:ext>
          </a:extLst>
        </p:spPr>
        <p:txBody>
          <a:bodyPr lIns="45719" rIns="45719">
            <a:spAutoFit/>
          </a:bodyPr>
          <a:lstStyle/>
          <a:p>
            <a:pPr marL="609600" indent="-609600" algn="just" defTabSz="457200">
              <a:defRPr b="1" sz="2500">
                <a:uFill>
                  <a:solidFill>
                    <a:srgbClr val="000000"/>
                  </a:solidFill>
                </a:uFill>
                <a:latin typeface="Century Gothic"/>
                <a:ea typeface="Century Gothic"/>
                <a:cs typeface="Century Gothic"/>
                <a:sym typeface="Century Gothic"/>
              </a:defRPr>
            </a:pPr>
            <a:r>
              <a:t>Constantine favours Christianity openly</a:t>
            </a:r>
          </a:p>
          <a:p>
            <a:pPr marL="609600" indent="-609600" algn="just" defTabSz="457200">
              <a:defRPr b="1" sz="2500">
                <a:uFill>
                  <a:solidFill>
                    <a:srgbClr val="000000"/>
                  </a:solidFill>
                </a:uFill>
                <a:latin typeface="Century Gothic"/>
                <a:ea typeface="Century Gothic"/>
                <a:cs typeface="Century Gothic"/>
                <a:sym typeface="Century Gothic"/>
              </a:defRPr>
            </a:pPr>
          </a:p>
          <a:p>
            <a:pPr marL="609600" indent="-609600" algn="just" defTabSz="457200">
              <a:defRPr sz="2500">
                <a:uFill>
                  <a:solidFill>
                    <a:srgbClr val="000000"/>
                  </a:solidFill>
                </a:uFill>
                <a:latin typeface="Century Gothic"/>
                <a:ea typeface="Century Gothic"/>
                <a:cs typeface="Century Gothic"/>
                <a:sym typeface="Century Gothic"/>
              </a:defRPr>
            </a:pPr>
            <a:r>
              <a:t> -  Christian ministers enjoy tax exemptions</a:t>
            </a:r>
          </a:p>
          <a:p>
            <a:pPr marL="609600" indent="-609600" algn="just" defTabSz="457200">
              <a:defRPr sz="2500">
                <a:uFill>
                  <a:solidFill>
                    <a:srgbClr val="000000"/>
                  </a:solidFill>
                </a:uFill>
                <a:latin typeface="Century Gothic"/>
                <a:ea typeface="Century Gothic"/>
                <a:cs typeface="Century Gothic"/>
                <a:sym typeface="Century Gothic"/>
              </a:defRPr>
            </a:pPr>
          </a:p>
          <a:p>
            <a:pPr marL="609600" indent="-609600" algn="just" defTabSz="457200">
              <a:defRPr sz="2500">
                <a:uFill>
                  <a:solidFill>
                    <a:srgbClr val="000000"/>
                  </a:solidFill>
                </a:uFill>
                <a:latin typeface="Century Gothic"/>
                <a:ea typeface="Century Gothic"/>
                <a:cs typeface="Century Gothic"/>
                <a:sym typeface="Century Gothic"/>
              </a:defRPr>
            </a:pPr>
            <a:r>
              <a:t> -  he makes generous donations to the church</a:t>
            </a:r>
          </a:p>
          <a:p>
            <a:pPr marL="609600" indent="-609600" algn="just" defTabSz="457200">
              <a:defRPr sz="2500">
                <a:uFill>
                  <a:solidFill>
                    <a:srgbClr val="000000"/>
                  </a:solidFill>
                </a:uFill>
                <a:latin typeface="Century Gothic"/>
                <a:ea typeface="Century Gothic"/>
                <a:cs typeface="Century Gothic"/>
                <a:sym typeface="Century Gothic"/>
              </a:defRPr>
            </a:pPr>
          </a:p>
          <a:p>
            <a:pPr marL="609600" indent="-609600" algn="just" defTabSz="457200">
              <a:defRPr sz="2500">
                <a:uFill>
                  <a:solidFill>
                    <a:srgbClr val="000000"/>
                  </a:solidFill>
                </a:uFill>
                <a:latin typeface="Century Gothic"/>
                <a:ea typeface="Century Gothic"/>
                <a:cs typeface="Century Gothic"/>
                <a:sym typeface="Century Gothic"/>
              </a:defRPr>
            </a:pPr>
            <a:r>
              <a:t> -  crucifixions are abolished</a:t>
            </a:r>
          </a:p>
          <a:p>
            <a:pPr marL="609600" indent="-609600" algn="just" defTabSz="457200">
              <a:defRPr sz="2500">
                <a:uFill>
                  <a:solidFill>
                    <a:srgbClr val="000000"/>
                  </a:solidFill>
                </a:uFill>
                <a:latin typeface="Century Gothic"/>
                <a:ea typeface="Century Gothic"/>
                <a:cs typeface="Century Gothic"/>
                <a:sym typeface="Century Gothic"/>
              </a:defRPr>
            </a:pPr>
          </a:p>
          <a:p>
            <a:pPr marL="609600" indent="-609600" algn="just" defTabSz="457200">
              <a:defRPr sz="2500">
                <a:uFill>
                  <a:solidFill>
                    <a:srgbClr val="000000"/>
                  </a:solidFill>
                </a:uFill>
                <a:latin typeface="Century Gothic"/>
                <a:ea typeface="Century Gothic"/>
                <a:cs typeface="Century Gothic"/>
                <a:sym typeface="Century Gothic"/>
              </a:defRPr>
            </a:pPr>
            <a:r>
              <a:t> -  in 321 makes Sunday a holiday</a:t>
            </a:r>
          </a:p>
          <a:p>
            <a:pPr marL="609600" indent="-609600" algn="just" defTabSz="457200">
              <a:defRPr sz="2500">
                <a:uFill>
                  <a:solidFill>
                    <a:srgbClr val="000000"/>
                  </a:solidFill>
                </a:uFill>
                <a:latin typeface="Century Gothic"/>
                <a:ea typeface="Century Gothic"/>
                <a:cs typeface="Century Gothic"/>
                <a:sym typeface="Century Gothic"/>
              </a:defRPr>
            </a:pPr>
          </a:p>
          <a:p>
            <a:pPr lvl="1" indent="228600" defTabSz="457200">
              <a:defRPr sz="2300">
                <a:uFill>
                  <a:solidFill>
                    <a:srgbClr val="000000"/>
                  </a:solidFill>
                </a:uFill>
                <a:latin typeface="Century Gothic"/>
                <a:ea typeface="Century Gothic"/>
                <a:cs typeface="Century Gothic"/>
                <a:sym typeface="Century Gothic"/>
              </a:defRPr>
            </a:pPr>
            <a:r>
              <a:t>and privately – his sons and daughters are raised as Christians and he leads a Christian family life.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5" name="E4A2216B-2AD9-45BB-85A2-360FD2F948AB.png" descr="E4A2216B-2AD9-45BB-85A2-360FD2F948AB.png"/>
          <p:cNvPicPr>
            <a:picLocks noChangeAspect="0"/>
          </p:cNvPicPr>
          <p:nvPr/>
        </p:nvPicPr>
        <p:blipFill>
          <a:blip r:embed="rId2">
            <a:alphaModFix amt="60150"/>
            <a:extLst/>
          </a:blip>
          <a:stretch>
            <a:fillRect/>
          </a:stretch>
        </p:blipFill>
        <p:spPr>
          <a:xfrm>
            <a:off x="-1456234" y="1083733"/>
            <a:ext cx="10770767" cy="5070933"/>
          </a:xfrm>
          <a:prstGeom prst="rect">
            <a:avLst/>
          </a:prstGeom>
          <a:ln w="12700">
            <a:miter lim="400000"/>
          </a:ln>
        </p:spPr>
      </p:pic>
      <p:pic>
        <p:nvPicPr>
          <p:cNvPr id="226" name="AAC6212A-6990-4C07-9CFB-EA31D8031E0C.png" descr="AAC6212A-6990-4C07-9CFB-EA31D8031E0C.png"/>
          <p:cNvPicPr>
            <a:picLocks noChangeAspect="1"/>
          </p:cNvPicPr>
          <p:nvPr/>
        </p:nvPicPr>
        <p:blipFill>
          <a:blip r:embed="rId3">
            <a:extLst/>
          </a:blip>
          <a:srcRect l="35563" t="0" r="28106" b="0"/>
          <a:stretch>
            <a:fillRect/>
          </a:stretch>
        </p:blipFill>
        <p:spPr>
          <a:xfrm>
            <a:off x="7756458" y="-1"/>
            <a:ext cx="4429324" cy="6858001"/>
          </a:xfrm>
          <a:prstGeom prst="rect">
            <a:avLst/>
          </a:prstGeom>
          <a:ln w="12700">
            <a:miter lim="400000"/>
          </a:ln>
        </p:spPr>
      </p:pic>
      <p:pic>
        <p:nvPicPr>
          <p:cNvPr id="227" name="Copy of TrainingWORKS -LMAP mono (transparent).png" descr="Copy of TrainingWORKS -LMAP mono (transparent).png"/>
          <p:cNvPicPr>
            <a:picLocks noChangeAspect="1"/>
          </p:cNvPicPr>
          <p:nvPr/>
        </p:nvPicPr>
        <p:blipFill>
          <a:blip r:embed="rId4">
            <a:extLst/>
          </a:blip>
          <a:stretch>
            <a:fillRect/>
          </a:stretch>
        </p:blipFill>
        <p:spPr>
          <a:xfrm>
            <a:off x="196644" y="5893310"/>
            <a:ext cx="2011318" cy="525211"/>
          </a:xfrm>
          <a:prstGeom prst="rect">
            <a:avLst/>
          </a:prstGeom>
          <a:ln w="12700">
            <a:miter lim="400000"/>
          </a:ln>
        </p:spPr>
      </p:pic>
      <p:pic>
        <p:nvPicPr>
          <p:cNvPr id="228" name="TrainingWORKS SOM-LMAP mono.png" descr="TrainingWORKS SOM-LMAP mono.png"/>
          <p:cNvPicPr>
            <a:picLocks noChangeAspect="1"/>
          </p:cNvPicPr>
          <p:nvPr/>
        </p:nvPicPr>
        <p:blipFill>
          <a:blip r:embed="rId5">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29" name="He opposes the Donatists."/>
          <p:cNvSpPr txBox="1"/>
          <p:nvPr/>
        </p:nvSpPr>
        <p:spPr>
          <a:xfrm>
            <a:off x="202915" y="491824"/>
            <a:ext cx="7452493" cy="650241"/>
          </a:xfrm>
          <a:prstGeom prst="rect">
            <a:avLst/>
          </a:prstGeom>
          <a:ln w="12700">
            <a:miter lim="400000"/>
          </a:ln>
          <a:effectLst>
            <a:outerShdw sx="100000" sy="100000" kx="0" ky="0" algn="b" rotWithShape="0" blurRad="63500" dist="25400" dir="5400000">
              <a:srgbClr val="A7A7A7">
                <a:alpha val="50000"/>
              </a:srgbClr>
            </a:outerShdw>
          </a:effectLst>
          <a:extLst>
            <a:ext uri="{C572A759-6A51-4108-AA02-DFA0A04FC94B}">
              <ma14:wrappingTextBoxFlag xmlns:ma14="http://schemas.microsoft.com/office/mac/drawingml/2011/main" val="1"/>
            </a:ext>
          </a:extLst>
        </p:spPr>
        <p:txBody>
          <a:bodyPr lIns="45719" rIns="45719">
            <a:spAutoFit/>
          </a:bodyPr>
          <a:lstStyle>
            <a:lvl1pPr marL="609600" indent="-609600" algn="just" defTabSz="457200">
              <a:defRPr b="1" sz="3600">
                <a:uFill>
                  <a:solidFill>
                    <a:srgbClr val="000000"/>
                  </a:solidFill>
                </a:uFill>
                <a:latin typeface="Century Gothic"/>
                <a:ea typeface="Century Gothic"/>
                <a:cs typeface="Century Gothic"/>
                <a:sym typeface="Century Gothic"/>
              </a:defRPr>
            </a:lvl1pPr>
          </a:lstStyle>
          <a:p>
            <a:pPr/>
            <a:r>
              <a:t>He opposes the Donatists.</a:t>
            </a:r>
          </a:p>
        </p:txBody>
      </p:sp>
      <p:sp>
        <p:nvSpPr>
          <p:cNvPr id="230" name="“What higher duty have I as emperor than to destroy error and repress rash indiscretions, and so cause all to offer to Almighty God true religion, honest concord and due worship?”"/>
          <p:cNvSpPr txBox="1"/>
          <p:nvPr/>
        </p:nvSpPr>
        <p:spPr>
          <a:xfrm>
            <a:off x="442055" y="2383540"/>
            <a:ext cx="6974214" cy="298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defTabSz="457200">
              <a:defRPr b="1" i="1" sz="3300">
                <a:uFill>
                  <a:solidFill>
                    <a:srgbClr val="000000"/>
                  </a:solidFill>
                </a:uFill>
                <a:latin typeface="+mn-lt"/>
                <a:ea typeface="+mn-ea"/>
                <a:cs typeface="+mn-cs"/>
                <a:sym typeface="Cambria"/>
              </a:defRPr>
            </a:lvl1pPr>
          </a:lstStyle>
          <a:p>
            <a:pPr/>
            <a:r>
              <a:t>“What higher duty have I as emperor than to destroy error and repress rash indiscretions, and so cause all to offer to Almighty God true religion, honest concord and due worship?”</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2" name="AAC6212A-6990-4C07-9CFB-EA31D8031E0C.png" descr="AAC6212A-6990-4C07-9CFB-EA31D8031E0C.png"/>
          <p:cNvPicPr>
            <a:picLocks noChangeAspect="1"/>
          </p:cNvPicPr>
          <p:nvPr/>
        </p:nvPicPr>
        <p:blipFill>
          <a:blip r:embed="rId2">
            <a:extLst/>
          </a:blip>
          <a:srcRect l="35563" t="0" r="28106" b="0"/>
          <a:stretch>
            <a:fillRect/>
          </a:stretch>
        </p:blipFill>
        <p:spPr>
          <a:xfrm>
            <a:off x="7756458" y="-1"/>
            <a:ext cx="4429324" cy="6858001"/>
          </a:xfrm>
          <a:prstGeom prst="rect">
            <a:avLst/>
          </a:prstGeom>
          <a:ln w="12700">
            <a:miter lim="400000"/>
          </a:ln>
        </p:spPr>
      </p:pic>
      <p:pic>
        <p:nvPicPr>
          <p:cNvPr id="233"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34"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35" name="He opposes the Dentists…"/>
          <p:cNvSpPr txBox="1"/>
          <p:nvPr/>
        </p:nvSpPr>
        <p:spPr>
          <a:xfrm>
            <a:off x="202915" y="491824"/>
            <a:ext cx="7452493" cy="3698241"/>
          </a:xfrm>
          <a:prstGeom prst="rect">
            <a:avLst/>
          </a:prstGeom>
          <a:ln w="12700">
            <a:miter lim="400000"/>
          </a:ln>
          <a:effectLst>
            <a:outerShdw sx="100000" sy="100000" kx="0" ky="0" algn="b" rotWithShape="0" blurRad="63500" dist="25400" dir="5400000">
              <a:srgbClr val="A7A7A7">
                <a:alpha val="50000"/>
              </a:srgbClr>
            </a:outerShdw>
          </a:effectLst>
          <a:extLst>
            <a:ext uri="{C572A759-6A51-4108-AA02-DFA0A04FC94B}">
              <ma14:wrappingTextBoxFlag xmlns:ma14="http://schemas.microsoft.com/office/mac/drawingml/2011/main" val="1"/>
            </a:ext>
          </a:extLst>
        </p:spPr>
        <p:txBody>
          <a:bodyPr lIns="45719" rIns="45719">
            <a:spAutoFit/>
          </a:bodyPr>
          <a:lstStyle/>
          <a:p>
            <a:pPr marL="609600" indent="-609600" algn="just" defTabSz="457200">
              <a:defRPr b="1" sz="2500">
                <a:uFill>
                  <a:solidFill>
                    <a:srgbClr val="000000"/>
                  </a:solidFill>
                </a:uFill>
                <a:latin typeface="Century Gothic"/>
                <a:ea typeface="Century Gothic"/>
                <a:cs typeface="Century Gothic"/>
                <a:sym typeface="Century Gothic"/>
              </a:defRPr>
            </a:pPr>
            <a:r>
              <a:t>He opposes the Dentists</a:t>
            </a:r>
          </a:p>
          <a:p>
            <a:pPr marL="609600" indent="-609600" algn="just" defTabSz="457200">
              <a:defRPr b="1" sz="2500">
                <a:uFill>
                  <a:solidFill>
                    <a:srgbClr val="000000"/>
                  </a:solidFill>
                </a:uFill>
                <a:latin typeface="Century Gothic"/>
                <a:ea typeface="Century Gothic"/>
                <a:cs typeface="Century Gothic"/>
                <a:sym typeface="Century Gothic"/>
              </a:defRPr>
            </a:pPr>
          </a:p>
          <a:p>
            <a:pPr marL="609600" indent="-609600" defTabSz="457200">
              <a:defRPr sz="3000">
                <a:uFill>
                  <a:solidFill>
                    <a:srgbClr val="000000"/>
                  </a:solidFill>
                </a:uFill>
                <a:latin typeface="Century Gothic"/>
                <a:ea typeface="Century Gothic"/>
                <a:cs typeface="Century Gothic"/>
                <a:sym typeface="Century Gothic"/>
              </a:defRPr>
            </a:pPr>
            <a:r>
              <a:t>He threatened to go to Africa and sort them out personally.  That didn't happen but he ordered their churches to be confiscated and their leaders banished, only abandoning this persecution in 321!</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7" name="BD071AB1-80B2-4041-A3D6-9DD1D89074D8.png" descr="BD071AB1-80B2-4041-A3D6-9DD1D89074D8.png"/>
          <p:cNvPicPr>
            <a:picLocks noChangeAspect="0"/>
          </p:cNvPicPr>
          <p:nvPr/>
        </p:nvPicPr>
        <p:blipFill>
          <a:blip r:embed="rId2">
            <a:alphaModFix amt="24243"/>
            <a:extLst/>
          </a:blip>
          <a:srcRect l="8771" t="0" r="8771" b="0"/>
          <a:stretch>
            <a:fillRect/>
          </a:stretch>
        </p:blipFill>
        <p:spPr>
          <a:xfrm>
            <a:off x="-139899" y="-136327"/>
            <a:ext cx="12340036" cy="7130522"/>
          </a:xfrm>
          <a:prstGeom prst="rect">
            <a:avLst/>
          </a:prstGeom>
          <a:ln w="12700">
            <a:miter lim="400000"/>
          </a:ln>
        </p:spPr>
      </p:pic>
      <p:pic>
        <p:nvPicPr>
          <p:cNvPr id="238"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39"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40" name="When Constantine became sole emperor in 324 he discovered in the east a raging dispute involving an Alexandrian presbyter called Arius.  Initially describing the problem as 'trifling' he realised the problem was not going to be settled easily and called "/>
          <p:cNvSpPr txBox="1"/>
          <p:nvPr/>
        </p:nvSpPr>
        <p:spPr>
          <a:xfrm>
            <a:off x="205352" y="684530"/>
            <a:ext cx="11649533" cy="444756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4100">
                <a:uFill>
                  <a:solidFill>
                    <a:srgbClr val="000000"/>
                  </a:solidFill>
                </a:uFill>
                <a:latin typeface="Helvetica Light"/>
                <a:ea typeface="Helvetica Light"/>
                <a:cs typeface="Helvetica Light"/>
                <a:sym typeface="Helvetica Light"/>
              </a:defRPr>
            </a:pPr>
            <a:r>
              <a:t>When Constantine became sole emperor in 324 he discovered in the east a raging dispute involving an Alexandrian presbyter called </a:t>
            </a:r>
            <a:r>
              <a:rPr b="1">
                <a:latin typeface="Helvetica"/>
                <a:ea typeface="Helvetica"/>
                <a:cs typeface="Helvetica"/>
                <a:sym typeface="Helvetica"/>
              </a:rPr>
              <a:t>Arius</a:t>
            </a:r>
            <a:r>
              <a:t>.  Initially describing the problem as 'trifling' he realised the problem was not going to be settled easily and called a Council of the whole church –</a:t>
            </a:r>
            <a:r>
              <a:rPr b="1">
                <a:latin typeface="Helvetica"/>
                <a:ea typeface="Helvetica"/>
                <a:cs typeface="Helvetica"/>
                <a:sym typeface="Helvetica"/>
              </a:rPr>
              <a:t> </a:t>
            </a:r>
            <a:r>
              <a:t>at</a:t>
            </a:r>
            <a:r>
              <a:rPr b="1">
                <a:latin typeface="Helvetica"/>
                <a:ea typeface="Helvetica"/>
                <a:cs typeface="Helvetica"/>
                <a:sym typeface="Helvetica"/>
              </a:rPr>
              <a:t> Nicaea 325</a:t>
            </a:r>
            <a:r>
              <a: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2" name="BD071AB1-80B2-4041-A3D6-9DD1D89074D8.png" descr="BD071AB1-80B2-4041-A3D6-9DD1D89074D8.png"/>
          <p:cNvPicPr>
            <a:picLocks noChangeAspect="0"/>
          </p:cNvPicPr>
          <p:nvPr/>
        </p:nvPicPr>
        <p:blipFill>
          <a:blip r:embed="rId2">
            <a:alphaModFix amt="24243"/>
            <a:extLst/>
          </a:blip>
          <a:srcRect l="8771" t="0" r="8771" b="0"/>
          <a:stretch>
            <a:fillRect/>
          </a:stretch>
        </p:blipFill>
        <p:spPr>
          <a:xfrm>
            <a:off x="-139899" y="-136327"/>
            <a:ext cx="12340036" cy="7130522"/>
          </a:xfrm>
          <a:prstGeom prst="rect">
            <a:avLst/>
          </a:prstGeom>
          <a:ln w="12700">
            <a:miter lim="400000"/>
          </a:ln>
        </p:spPr>
      </p:pic>
      <p:pic>
        <p:nvPicPr>
          <p:cNvPr id="243"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44"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45" name="Nicaea 325.…"/>
          <p:cNvSpPr txBox="1"/>
          <p:nvPr/>
        </p:nvSpPr>
        <p:spPr>
          <a:xfrm>
            <a:off x="205352" y="684530"/>
            <a:ext cx="11649533" cy="362204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4100">
                <a:uFill>
                  <a:solidFill>
                    <a:srgbClr val="000000"/>
                  </a:solidFill>
                </a:uFill>
                <a:latin typeface="Helvetica Light"/>
                <a:ea typeface="Helvetica Light"/>
                <a:cs typeface="Helvetica Light"/>
                <a:sym typeface="Helvetica Light"/>
              </a:defRPr>
            </a:pPr>
            <a:r>
              <a:rPr b="1">
                <a:latin typeface="Helvetica"/>
                <a:ea typeface="Helvetica"/>
                <a:cs typeface="Helvetica"/>
                <a:sym typeface="Helvetica"/>
              </a:rPr>
              <a:t>Nicaea 325</a:t>
            </a:r>
            <a:r>
              <a:t>.</a:t>
            </a:r>
          </a:p>
          <a:p>
            <a:pPr defTabSz="457200">
              <a:defRPr sz="4100">
                <a:uFill>
                  <a:solidFill>
                    <a:srgbClr val="000000"/>
                  </a:solidFill>
                </a:uFill>
                <a:latin typeface="Helvetica Light"/>
                <a:ea typeface="Helvetica Light"/>
                <a:cs typeface="Helvetica Light"/>
                <a:sym typeface="Helvetica Light"/>
              </a:defRPr>
            </a:pPr>
          </a:p>
          <a:p>
            <a:pPr algn="r" defTabSz="457200">
              <a:defRPr i="1" sz="5000">
                <a:uFill>
                  <a:solidFill>
                    <a:srgbClr val="000000"/>
                  </a:solidFill>
                </a:uFill>
                <a:latin typeface="Helvetica"/>
                <a:ea typeface="Helvetica"/>
                <a:cs typeface="Helvetica"/>
                <a:sym typeface="Helvetica"/>
              </a:defRPr>
            </a:pPr>
            <a:r>
              <a:t>“........ in order that I may be present as a spectator and participator in  those things which will be done.”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7" name="2E99AC56-8BD3-45F4-9906-48165C90B65F.png" descr="2E99AC56-8BD3-45F4-9906-48165C90B65F.png"/>
          <p:cNvPicPr>
            <a:picLocks noChangeAspect="0"/>
          </p:cNvPicPr>
          <p:nvPr/>
        </p:nvPicPr>
        <p:blipFill>
          <a:blip r:embed="rId2">
            <a:alphaModFix amt="21518"/>
            <a:extLst/>
          </a:blip>
          <a:srcRect l="7916" t="0" r="161" b="0"/>
          <a:stretch>
            <a:fillRect/>
          </a:stretch>
        </p:blipFill>
        <p:spPr>
          <a:xfrm>
            <a:off x="-66676" y="0"/>
            <a:ext cx="13339433" cy="6858000"/>
          </a:xfrm>
          <a:prstGeom prst="rect">
            <a:avLst/>
          </a:prstGeom>
          <a:ln w="12700">
            <a:miter lim="400000"/>
          </a:ln>
        </p:spPr>
      </p:pic>
      <p:pic>
        <p:nvPicPr>
          <p:cNvPr id="248"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49"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50" name="He, and his mother Helena, made Jerusalem a 'Christian' city, a place for pilgrims.…"/>
          <p:cNvSpPr txBox="1"/>
          <p:nvPr/>
        </p:nvSpPr>
        <p:spPr>
          <a:xfrm>
            <a:off x="205352" y="684530"/>
            <a:ext cx="11649533" cy="3825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4100">
                <a:uFill>
                  <a:solidFill>
                    <a:srgbClr val="000000"/>
                  </a:solidFill>
                </a:uFill>
                <a:latin typeface="Helvetica Light"/>
                <a:ea typeface="Helvetica Light"/>
                <a:cs typeface="Helvetica Light"/>
                <a:sym typeface="Helvetica Light"/>
              </a:defRPr>
            </a:pPr>
            <a:r>
              <a:rPr b="1">
                <a:latin typeface="Helvetica"/>
                <a:ea typeface="Helvetica"/>
                <a:cs typeface="Helvetica"/>
                <a:sym typeface="Helvetica"/>
              </a:rPr>
              <a:t>He, and his mother Helena, made Jerusalem a 'Christian' city, a place for pilgrims.  </a:t>
            </a:r>
            <a:endParaRPr b="1">
              <a:latin typeface="Helvetica"/>
              <a:ea typeface="Helvetica"/>
              <a:cs typeface="Helvetica"/>
              <a:sym typeface="Helvetica"/>
            </a:endParaRPr>
          </a:p>
          <a:p>
            <a:pPr defTabSz="457200">
              <a:defRPr sz="4100">
                <a:uFill>
                  <a:solidFill>
                    <a:srgbClr val="000000"/>
                  </a:solidFill>
                </a:uFill>
                <a:latin typeface="Helvetica Light"/>
                <a:ea typeface="Helvetica Light"/>
                <a:cs typeface="Helvetica Light"/>
                <a:sym typeface="Helvetica Light"/>
              </a:defRPr>
            </a:pPr>
            <a:r>
              <a:t>They identified(?) the place of Jesus' burial (under Emperor Hadrian's Temple of Venus) and Helena discovered the 'True Cross' on which Jesus was crucified!</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2" name="2E99AC56-8BD3-45F4-9906-48165C90B65F.png" descr="2E99AC56-8BD3-45F4-9906-48165C90B65F.png"/>
          <p:cNvPicPr>
            <a:picLocks noChangeAspect="0"/>
          </p:cNvPicPr>
          <p:nvPr/>
        </p:nvPicPr>
        <p:blipFill>
          <a:blip r:embed="rId2">
            <a:alphaModFix amt="21932"/>
            <a:extLst/>
          </a:blip>
          <a:srcRect l="7916" t="0" r="161" b="0"/>
          <a:stretch>
            <a:fillRect/>
          </a:stretch>
        </p:blipFill>
        <p:spPr>
          <a:xfrm>
            <a:off x="-66676" y="0"/>
            <a:ext cx="13339433" cy="6858000"/>
          </a:xfrm>
          <a:prstGeom prst="rect">
            <a:avLst/>
          </a:prstGeom>
          <a:ln w="12700">
            <a:miter lim="400000"/>
          </a:ln>
        </p:spPr>
      </p:pic>
      <p:pic>
        <p:nvPicPr>
          <p:cNvPr id="253"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54"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55" name="He addressed a group of bishops (probably in 336):…"/>
          <p:cNvSpPr txBox="1"/>
          <p:nvPr/>
        </p:nvSpPr>
        <p:spPr>
          <a:xfrm>
            <a:off x="205352" y="684530"/>
            <a:ext cx="11649533" cy="432054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57200">
              <a:defRPr sz="3100">
                <a:uFill>
                  <a:solidFill>
                    <a:srgbClr val="000000"/>
                  </a:solidFill>
                </a:uFill>
                <a:latin typeface="Helvetica Light"/>
                <a:ea typeface="Helvetica Light"/>
                <a:cs typeface="Helvetica Light"/>
                <a:sym typeface="Helvetica Light"/>
              </a:defRPr>
            </a:pPr>
            <a:r>
              <a:rPr b="1">
                <a:latin typeface="Helvetica"/>
                <a:ea typeface="Helvetica"/>
                <a:cs typeface="Helvetica"/>
                <a:sym typeface="Helvetica"/>
              </a:rPr>
              <a:t>He addressed a group of bishops (probably in 336):</a:t>
            </a:r>
            <a:r>
              <a:t> </a:t>
            </a:r>
          </a:p>
          <a:p>
            <a:pPr algn="just" defTabSz="457200">
              <a:defRPr sz="3100">
                <a:uFill>
                  <a:solidFill>
                    <a:srgbClr val="000000"/>
                  </a:solidFill>
                </a:uFill>
                <a:latin typeface="Helvetica Light"/>
                <a:ea typeface="Helvetica Light"/>
                <a:cs typeface="Helvetica Light"/>
                <a:sym typeface="Helvetica Light"/>
              </a:defRPr>
            </a:pPr>
          </a:p>
          <a:p>
            <a:pPr algn="just" defTabSz="457200">
              <a:defRPr i="1" sz="3100">
                <a:uFill>
                  <a:solidFill>
                    <a:srgbClr val="000000"/>
                  </a:solidFill>
                </a:uFill>
                <a:latin typeface="Helvetica"/>
                <a:ea typeface="Helvetica"/>
                <a:cs typeface="Helvetica"/>
                <a:sym typeface="Helvetica"/>
              </a:defRPr>
            </a:pPr>
            <a:r>
              <a:t>“You are bishops where jurisdiction is within the Church: I also am a bishop, ordained by God to overlook those outside the Church.”</a:t>
            </a:r>
          </a:p>
          <a:p>
            <a:pPr algn="just" defTabSz="457200">
              <a:defRPr i="1" sz="3100">
                <a:uFill>
                  <a:solidFill>
                    <a:srgbClr val="000000"/>
                  </a:solidFill>
                </a:uFill>
                <a:latin typeface="Helvetica"/>
                <a:ea typeface="Helvetica"/>
                <a:cs typeface="Helvetica"/>
                <a:sym typeface="Helvetica"/>
              </a:defRPr>
            </a:pPr>
          </a:p>
          <a:p>
            <a:pPr algn="just" defTabSz="457200">
              <a:defRPr sz="3100">
                <a:uFill>
                  <a:solidFill>
                    <a:srgbClr val="000000"/>
                  </a:solidFill>
                </a:uFill>
                <a:latin typeface="Helvetica Light"/>
                <a:ea typeface="Helvetica Light"/>
                <a:cs typeface="Helvetica Light"/>
                <a:sym typeface="Helvetica Light"/>
              </a:defRPr>
            </a:pPr>
            <a:r>
              <a:t>Eusibius adds: '</a:t>
            </a:r>
            <a:r>
              <a:rPr i="1">
                <a:latin typeface="Helvetica"/>
                <a:ea typeface="Helvetica"/>
                <a:cs typeface="Helvetica"/>
                <a:sym typeface="Helvetica"/>
              </a:rPr>
              <a:t>He watched over all his subjects with an episcopal care, and exhorted them as far as in him lay to follow a godly life.'</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7" name="2E99AC56-8BD3-45F4-9906-48165C90B65F.png" descr="2E99AC56-8BD3-45F4-9906-48165C90B65F.png"/>
          <p:cNvPicPr>
            <a:picLocks noChangeAspect="0"/>
          </p:cNvPicPr>
          <p:nvPr/>
        </p:nvPicPr>
        <p:blipFill>
          <a:blip r:embed="rId2">
            <a:alphaModFix amt="21932"/>
            <a:extLst/>
          </a:blip>
          <a:srcRect l="7916" t="0" r="161" b="0"/>
          <a:stretch>
            <a:fillRect/>
          </a:stretch>
        </p:blipFill>
        <p:spPr>
          <a:xfrm>
            <a:off x="-66676" y="0"/>
            <a:ext cx="13339433" cy="6858000"/>
          </a:xfrm>
          <a:prstGeom prst="rect">
            <a:avLst/>
          </a:prstGeom>
          <a:ln w="12700">
            <a:miter lim="400000"/>
          </a:ln>
        </p:spPr>
      </p:pic>
      <p:pic>
        <p:nvPicPr>
          <p:cNvPr id="258" name="Copy of TrainingWORKS -LMAP mono (transparent).png" descr="Copy of TrainingWORKS -LMAP mono (transparent).png"/>
          <p:cNvPicPr>
            <a:picLocks noChangeAspect="1"/>
          </p:cNvPicPr>
          <p:nvPr/>
        </p:nvPicPr>
        <p:blipFill>
          <a:blip r:embed="rId3">
            <a:extLst/>
          </a:blip>
          <a:stretch>
            <a:fillRect/>
          </a:stretch>
        </p:blipFill>
        <p:spPr>
          <a:xfrm>
            <a:off x="196644" y="5893310"/>
            <a:ext cx="2011318" cy="525211"/>
          </a:xfrm>
          <a:prstGeom prst="rect">
            <a:avLst/>
          </a:prstGeom>
          <a:ln w="12700">
            <a:miter lim="400000"/>
          </a:ln>
        </p:spPr>
      </p:pic>
      <p:pic>
        <p:nvPicPr>
          <p:cNvPr id="259" name="TrainingWORKS SOM-LMAP mono.png" descr="TrainingWORKS SOM-LMAP mono.png"/>
          <p:cNvPicPr>
            <a:picLocks noChangeAspect="1"/>
          </p:cNvPicPr>
          <p:nvPr/>
        </p:nvPicPr>
        <p:blipFill>
          <a:blip r:embed="rId4">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60" name="337 He becomes ill immediately after Easter and is baptised (deathbed baptisms were quite normal at the time).…"/>
          <p:cNvSpPr txBox="1"/>
          <p:nvPr/>
        </p:nvSpPr>
        <p:spPr>
          <a:xfrm>
            <a:off x="205352" y="684530"/>
            <a:ext cx="11649533" cy="329184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57200">
              <a:defRPr sz="3000">
                <a:uFill>
                  <a:solidFill>
                    <a:srgbClr val="000000"/>
                  </a:solidFill>
                </a:uFill>
                <a:latin typeface="Helvetica Light"/>
                <a:ea typeface="Helvetica Light"/>
                <a:cs typeface="Helvetica Light"/>
                <a:sym typeface="Helvetica Light"/>
              </a:defRPr>
            </a:pPr>
            <a:r>
              <a:rPr b="1">
                <a:latin typeface="Helvetica"/>
                <a:ea typeface="Helvetica"/>
                <a:cs typeface="Helvetica"/>
                <a:sym typeface="Helvetica"/>
              </a:rPr>
              <a:t>337 He becomes ill immediately after Easter and is baptised</a:t>
            </a:r>
            <a:r>
              <a:t> (deathbed baptisms were quite normal at the time).</a:t>
            </a:r>
          </a:p>
          <a:p>
            <a:pPr algn="just" defTabSz="457200">
              <a:defRPr sz="3000">
                <a:uFill>
                  <a:solidFill>
                    <a:srgbClr val="000000"/>
                  </a:solidFill>
                </a:uFill>
                <a:latin typeface="Helvetica Light"/>
                <a:ea typeface="Helvetica Light"/>
                <a:cs typeface="Helvetica Light"/>
                <a:sym typeface="Helvetica Light"/>
              </a:defRPr>
            </a:pPr>
          </a:p>
          <a:p>
            <a:pPr algn="just" defTabSz="457200">
              <a:defRPr i="1" sz="3000">
                <a:uFill>
                  <a:solidFill>
                    <a:srgbClr val="000000"/>
                  </a:solidFill>
                </a:uFill>
                <a:latin typeface="Helvetica"/>
                <a:ea typeface="Helvetica"/>
                <a:cs typeface="Helvetica"/>
                <a:sym typeface="Helvetica"/>
              </a:defRPr>
            </a:pPr>
            <a:r>
              <a:t>“The hour has come in which I too may have the blessing of that seal which confers immortality…….”</a:t>
            </a:r>
          </a:p>
          <a:p>
            <a:pPr algn="just" defTabSz="457200">
              <a:defRPr sz="3000">
                <a:uFill>
                  <a:solidFill>
                    <a:srgbClr val="000000"/>
                  </a:solidFill>
                </a:uFill>
                <a:latin typeface="Helvetica Light"/>
                <a:ea typeface="Helvetica Light"/>
                <a:cs typeface="Helvetica Light"/>
                <a:sym typeface="Helvetica Light"/>
              </a:defRPr>
            </a:pPr>
          </a:p>
          <a:p>
            <a:pPr algn="just" defTabSz="457200">
              <a:defRPr sz="3000">
                <a:uFill>
                  <a:solidFill>
                    <a:srgbClr val="000000"/>
                  </a:solidFill>
                </a:uFill>
                <a:latin typeface="Helvetica Light"/>
                <a:ea typeface="Helvetica Light"/>
                <a:cs typeface="Helvetica Light"/>
                <a:sym typeface="Helvetica Light"/>
              </a:defRPr>
            </a:pPr>
            <a:r>
              <a:t>He refused to wear purple after this and died on Pentecost Sunday.</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2" name="Copy of TrainingWORKS -LMAP mono (transparent).png" descr="Copy of TrainingWORKS -LMAP mono (transparent).png"/>
          <p:cNvPicPr>
            <a:picLocks noChangeAspect="1"/>
          </p:cNvPicPr>
          <p:nvPr/>
        </p:nvPicPr>
        <p:blipFill>
          <a:blip r:embed="rId2">
            <a:extLst/>
          </a:blip>
          <a:stretch>
            <a:fillRect/>
          </a:stretch>
        </p:blipFill>
        <p:spPr>
          <a:xfrm>
            <a:off x="196644" y="5893310"/>
            <a:ext cx="2011318" cy="525211"/>
          </a:xfrm>
          <a:prstGeom prst="rect">
            <a:avLst/>
          </a:prstGeom>
          <a:ln w="12700">
            <a:miter lim="400000"/>
          </a:ln>
        </p:spPr>
      </p:pic>
      <p:pic>
        <p:nvPicPr>
          <p:cNvPr id="263" name="TrainingWORKS SOM-LMAP mono.png" descr="TrainingWORKS SOM-LMAP mono.png"/>
          <p:cNvPicPr>
            <a:picLocks noChangeAspect="1"/>
          </p:cNvPicPr>
          <p:nvPr/>
        </p:nvPicPr>
        <p:blipFill>
          <a:blip r:embed="rId3">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64" name="How did the gospel message benefit from Constantine's professed Christianity?…"/>
          <p:cNvSpPr txBox="1"/>
          <p:nvPr/>
        </p:nvSpPr>
        <p:spPr>
          <a:xfrm>
            <a:off x="306952" y="870796"/>
            <a:ext cx="6850785" cy="466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57200">
              <a:defRPr sz="2500">
                <a:uFill>
                  <a:solidFill>
                    <a:srgbClr val="000000"/>
                  </a:solidFill>
                </a:uFill>
                <a:latin typeface="Helvetica Light"/>
                <a:ea typeface="Helvetica Light"/>
                <a:cs typeface="Helvetica Light"/>
                <a:sym typeface="Helvetica Light"/>
              </a:defRPr>
            </a:pPr>
            <a:r>
              <a:t>How did the gospel message benefit from Constantine's professed Christianity?</a:t>
            </a:r>
          </a:p>
          <a:p>
            <a:pPr defTabSz="457200">
              <a:defRPr sz="2500">
                <a:uFill>
                  <a:solidFill>
                    <a:srgbClr val="000000"/>
                  </a:solidFill>
                </a:uFill>
                <a:latin typeface="Helvetica Light"/>
                <a:ea typeface="Helvetica Light"/>
                <a:cs typeface="Helvetica Light"/>
                <a:sym typeface="Helvetica Light"/>
              </a:defRPr>
            </a:pPr>
          </a:p>
          <a:p>
            <a:pPr defTabSz="457200">
              <a:defRPr sz="2500">
                <a:uFill>
                  <a:solidFill>
                    <a:srgbClr val="000000"/>
                  </a:solidFill>
                </a:uFill>
                <a:latin typeface="Helvetica Light"/>
                <a:ea typeface="Helvetica Light"/>
                <a:cs typeface="Helvetica Light"/>
                <a:sym typeface="Helvetica Light"/>
              </a:defRPr>
            </a:pPr>
          </a:p>
          <a:p>
            <a:pPr defTabSz="457200">
              <a:defRPr sz="2500">
                <a:uFill>
                  <a:solidFill>
                    <a:srgbClr val="000000"/>
                  </a:solidFill>
                </a:uFill>
                <a:latin typeface="Helvetica Light"/>
                <a:ea typeface="Helvetica Light"/>
                <a:cs typeface="Helvetica Light"/>
                <a:sym typeface="Helvetica Light"/>
              </a:defRPr>
            </a:pPr>
          </a:p>
          <a:p>
            <a:pPr algn="just" defTabSz="457200">
              <a:defRPr sz="2500">
                <a:uFill>
                  <a:solidFill>
                    <a:srgbClr val="000000"/>
                  </a:solidFill>
                </a:uFill>
                <a:latin typeface="Helvetica Light"/>
                <a:ea typeface="Helvetica Light"/>
                <a:cs typeface="Helvetica Light"/>
                <a:sym typeface="Helvetica Light"/>
              </a:defRPr>
            </a:pPr>
            <a:r>
              <a:t>Was it genuine faith or political wisdom?  </a:t>
            </a:r>
          </a:p>
          <a:p>
            <a:pPr defTabSz="457200">
              <a:defRPr sz="2500">
                <a:uFill>
                  <a:solidFill>
                    <a:srgbClr val="000000"/>
                  </a:solidFill>
                </a:uFill>
                <a:latin typeface="Helvetica Light"/>
                <a:ea typeface="Helvetica Light"/>
                <a:cs typeface="Helvetica Light"/>
                <a:sym typeface="Helvetica Light"/>
              </a:defRPr>
            </a:pPr>
          </a:p>
          <a:p>
            <a:pPr algn="just" defTabSz="457200">
              <a:defRPr sz="2500">
                <a:uFill>
                  <a:solidFill>
                    <a:srgbClr val="000000"/>
                  </a:solidFill>
                </a:uFill>
                <a:latin typeface="Helvetica Light"/>
                <a:ea typeface="Helvetica Light"/>
                <a:cs typeface="Helvetica Light"/>
                <a:sym typeface="Helvetica Light"/>
              </a:defRPr>
            </a:pPr>
          </a:p>
          <a:p>
            <a:pPr algn="just" defTabSz="457200">
              <a:defRPr sz="2500">
                <a:uFill>
                  <a:solidFill>
                    <a:srgbClr val="000000"/>
                  </a:solidFill>
                </a:uFill>
                <a:latin typeface="Helvetica Light"/>
                <a:ea typeface="Helvetica Light"/>
                <a:cs typeface="Helvetica Light"/>
                <a:sym typeface="Helvetica Light"/>
              </a:defRPr>
            </a:pPr>
          </a:p>
          <a:p>
            <a:pPr algn="just" defTabSz="457200">
              <a:defRPr sz="2500">
                <a:uFill>
                  <a:solidFill>
                    <a:srgbClr val="000000"/>
                  </a:solidFill>
                </a:uFill>
                <a:latin typeface="Helvetica Light"/>
                <a:ea typeface="Helvetica Light"/>
                <a:cs typeface="Helvetica Light"/>
                <a:sym typeface="Helvetica Light"/>
              </a:defRPr>
            </a:pPr>
            <a:r>
              <a:t>Nominal Christianity spread throughout the empire as life for believers became easy, but was something lost too?</a:t>
            </a:r>
          </a:p>
        </p:txBody>
      </p:sp>
      <p:pic>
        <p:nvPicPr>
          <p:cNvPr id="265" name="8F444DCA-74E0-4471-B2D0-D6697E718562.png" descr="8F444DCA-74E0-4471-B2D0-D6697E718562.png"/>
          <p:cNvPicPr>
            <a:picLocks noChangeAspect="1"/>
          </p:cNvPicPr>
          <p:nvPr/>
        </p:nvPicPr>
        <p:blipFill>
          <a:blip r:embed="rId4">
            <a:extLst/>
          </a:blip>
          <a:srcRect l="62365" t="0" r="0" b="0"/>
          <a:stretch>
            <a:fillRect/>
          </a:stretch>
        </p:blipFill>
        <p:spPr>
          <a:xfrm>
            <a:off x="7603661" y="0"/>
            <a:ext cx="4588339" cy="6858000"/>
          </a:xfrm>
          <a:prstGeom prst="rect">
            <a:avLst/>
          </a:prstGeom>
          <a:ln w="12700">
            <a:miter lim="400000"/>
          </a:ln>
        </p:spPr>
      </p:pic>
      <p:sp>
        <p:nvSpPr>
          <p:cNvPr id="266" name="Reflection questions"/>
          <p:cNvSpPr txBox="1"/>
          <p:nvPr/>
        </p:nvSpPr>
        <p:spPr>
          <a:xfrm>
            <a:off x="207369" y="140883"/>
            <a:ext cx="3843110" cy="701041"/>
          </a:xfrm>
          <a:prstGeom prst="rect">
            <a:avLst/>
          </a:prstGeom>
          <a:ln w="12700">
            <a:miter lim="400000"/>
          </a:ln>
          <a:effectLst>
            <a:outerShdw sx="100000" sy="100000" kx="0" ky="0" algn="b" rotWithShape="0" blurRad="63500" dist="25400" dir="5400000">
              <a:srgbClr val="A7A7A7">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3100">
                <a:solidFill>
                  <a:srgbClr val="941751"/>
                </a:solidFill>
                <a:latin typeface="FSP DEMO - Visby CF Heavy Regular"/>
                <a:ea typeface="FSP DEMO - Visby CF Heavy Regular"/>
                <a:cs typeface="FSP DEMO - Visby CF Heavy Regular"/>
                <a:sym typeface="FSP DEMO - Visby CF Heavy Regular"/>
              </a:defRPr>
            </a:lvl1pPr>
          </a:lstStyle>
          <a:p>
            <a:pPr/>
            <a:r>
              <a:t>Reflection questions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70" name="Untitled design.png"/>
          <p:cNvGrpSpPr/>
          <p:nvPr/>
        </p:nvGrpSpPr>
        <p:grpSpPr>
          <a:xfrm>
            <a:off x="6290679" y="152862"/>
            <a:ext cx="5850522" cy="4071513"/>
            <a:chOff x="0" y="0"/>
            <a:chExt cx="5850520" cy="4071511"/>
          </a:xfrm>
        </p:grpSpPr>
        <p:pic>
          <p:nvPicPr>
            <p:cNvPr id="269" name="Untitled design.png" descr="Untitled design.png"/>
            <p:cNvPicPr>
              <a:picLocks noChangeAspect="1"/>
            </p:cNvPicPr>
            <p:nvPr/>
          </p:nvPicPr>
          <p:blipFill>
            <a:blip r:embed="rId2">
              <a:extLst/>
            </a:blip>
            <a:srcRect l="15569" t="0" r="0" b="0"/>
            <a:stretch>
              <a:fillRect/>
            </a:stretch>
          </p:blipFill>
          <p:spPr>
            <a:xfrm>
              <a:off x="203200" y="203200"/>
              <a:ext cx="5444121" cy="3627012"/>
            </a:xfrm>
            <a:prstGeom prst="rect">
              <a:avLst/>
            </a:prstGeom>
            <a:ln>
              <a:noFill/>
            </a:ln>
            <a:effectLst/>
          </p:spPr>
        </p:pic>
        <p:pic>
          <p:nvPicPr>
            <p:cNvPr id="268" name="Untitled design.png" descr="Untitled design.png"/>
            <p:cNvPicPr>
              <a:picLocks noChangeAspect="0"/>
            </p:cNvPicPr>
            <p:nvPr/>
          </p:nvPicPr>
          <p:blipFill>
            <a:blip r:embed="rId3">
              <a:extLst/>
            </a:blip>
            <a:stretch>
              <a:fillRect/>
            </a:stretch>
          </p:blipFill>
          <p:spPr>
            <a:xfrm>
              <a:off x="0" y="0"/>
              <a:ext cx="5850521" cy="4071512"/>
            </a:xfrm>
            <a:prstGeom prst="rect">
              <a:avLst/>
            </a:prstGeom>
            <a:effectLst/>
          </p:spPr>
        </p:pic>
      </p:grpSp>
      <p:pic>
        <p:nvPicPr>
          <p:cNvPr id="271" name="Copy of TrainingWORKS -LMAP mono (transparent).png" descr="Copy of TrainingWORKS -LMAP mono (transparent).png"/>
          <p:cNvPicPr>
            <a:picLocks noChangeAspect="1"/>
          </p:cNvPicPr>
          <p:nvPr/>
        </p:nvPicPr>
        <p:blipFill>
          <a:blip r:embed="rId4">
            <a:extLst/>
          </a:blip>
          <a:stretch>
            <a:fillRect/>
          </a:stretch>
        </p:blipFill>
        <p:spPr>
          <a:xfrm>
            <a:off x="196644" y="5893310"/>
            <a:ext cx="2011318" cy="525211"/>
          </a:xfrm>
          <a:prstGeom prst="rect">
            <a:avLst/>
          </a:prstGeom>
          <a:ln w="12700">
            <a:miter lim="400000"/>
          </a:ln>
        </p:spPr>
      </p:pic>
      <p:pic>
        <p:nvPicPr>
          <p:cNvPr id="272" name="TrainingWORKS SOM-LMAP mono.png" descr="TrainingWORKS SOM-LMAP mono.png"/>
          <p:cNvPicPr>
            <a:picLocks noChangeAspect="1"/>
          </p:cNvPicPr>
          <p:nvPr/>
        </p:nvPicPr>
        <p:blipFill>
          <a:blip r:embed="rId5">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73" name="Armenia claims to be the first country to declare itself a Christian country (301 AD).  While this has been officially recognised since the Middle Ages (and still is) it is impossible to unearth historical truth beneath legend and tradition."/>
          <p:cNvSpPr txBox="1"/>
          <p:nvPr/>
        </p:nvSpPr>
        <p:spPr>
          <a:xfrm>
            <a:off x="306952" y="870796"/>
            <a:ext cx="5850522" cy="3202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457200">
              <a:defRPr sz="2900">
                <a:uFill>
                  <a:solidFill>
                    <a:srgbClr val="000000"/>
                  </a:solidFill>
                </a:uFill>
                <a:latin typeface="Helvetica Light"/>
                <a:ea typeface="Helvetica Light"/>
                <a:cs typeface="Helvetica Light"/>
                <a:sym typeface="Helvetica Light"/>
              </a:defRPr>
            </a:lvl1pPr>
          </a:lstStyle>
          <a:p>
            <a:pPr/>
            <a:r>
              <a:t>Armenia claims to be the first country to declare itself a Christian country (301 AD).  While this has been officially recognised since the Middle Ages (and still is) it is impossible to unearth historical truth beneath legend and tradition.</a:t>
            </a:r>
          </a:p>
        </p:txBody>
      </p:sp>
      <p:sp>
        <p:nvSpPr>
          <p:cNvPr id="274" name="Armenia"/>
          <p:cNvSpPr txBox="1"/>
          <p:nvPr/>
        </p:nvSpPr>
        <p:spPr>
          <a:xfrm>
            <a:off x="207369" y="140883"/>
            <a:ext cx="1729335" cy="701041"/>
          </a:xfrm>
          <a:prstGeom prst="rect">
            <a:avLst/>
          </a:prstGeom>
          <a:ln w="12700">
            <a:miter lim="400000"/>
          </a:ln>
          <a:effectLst>
            <a:outerShdw sx="100000" sy="100000" kx="0" ky="0" algn="b" rotWithShape="0" blurRad="63500" dist="25400" dir="5400000">
              <a:srgbClr val="A7A7A7">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3100">
                <a:latin typeface="FSP DEMO - Visby CF Heavy Regular"/>
                <a:ea typeface="FSP DEMO - Visby CF Heavy Regular"/>
                <a:cs typeface="FSP DEMO - Visby CF Heavy Regular"/>
                <a:sym typeface="FSP DEMO - Visby CF Heavy Regular"/>
              </a:defRPr>
            </a:lvl1pPr>
          </a:lstStyle>
          <a:p>
            <a:pPr/>
            <a:r>
              <a:t>Armenia</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78" name="Untitled design.png"/>
          <p:cNvGrpSpPr/>
          <p:nvPr/>
        </p:nvGrpSpPr>
        <p:grpSpPr>
          <a:xfrm>
            <a:off x="6273745" y="999529"/>
            <a:ext cx="5850522" cy="4071513"/>
            <a:chOff x="0" y="0"/>
            <a:chExt cx="5850520" cy="4071511"/>
          </a:xfrm>
        </p:grpSpPr>
        <p:pic>
          <p:nvPicPr>
            <p:cNvPr id="277" name="Untitled design.png" descr="Untitled design.png"/>
            <p:cNvPicPr>
              <a:picLocks noChangeAspect="1"/>
            </p:cNvPicPr>
            <p:nvPr/>
          </p:nvPicPr>
          <p:blipFill>
            <a:blip r:embed="rId2">
              <a:extLst/>
            </a:blip>
            <a:srcRect l="15569" t="0" r="0" b="0"/>
            <a:stretch>
              <a:fillRect/>
            </a:stretch>
          </p:blipFill>
          <p:spPr>
            <a:xfrm>
              <a:off x="203200" y="203200"/>
              <a:ext cx="5444121" cy="3627012"/>
            </a:xfrm>
            <a:prstGeom prst="rect">
              <a:avLst/>
            </a:prstGeom>
            <a:ln>
              <a:noFill/>
            </a:ln>
            <a:effectLst/>
          </p:spPr>
        </p:pic>
        <p:pic>
          <p:nvPicPr>
            <p:cNvPr id="276" name="Untitled design.png" descr="Untitled design.png"/>
            <p:cNvPicPr>
              <a:picLocks noChangeAspect="0"/>
            </p:cNvPicPr>
            <p:nvPr/>
          </p:nvPicPr>
          <p:blipFill>
            <a:blip r:embed="rId3">
              <a:extLst/>
            </a:blip>
            <a:stretch>
              <a:fillRect/>
            </a:stretch>
          </p:blipFill>
          <p:spPr>
            <a:xfrm>
              <a:off x="0" y="0"/>
              <a:ext cx="5850521" cy="4071512"/>
            </a:xfrm>
            <a:prstGeom prst="rect">
              <a:avLst/>
            </a:prstGeom>
            <a:effectLst/>
          </p:spPr>
        </p:pic>
      </p:grpSp>
      <p:pic>
        <p:nvPicPr>
          <p:cNvPr id="279" name="Copy of TrainingWORKS -LMAP mono (transparent).png" descr="Copy of TrainingWORKS -LMAP mono (transparent).png"/>
          <p:cNvPicPr>
            <a:picLocks noChangeAspect="1"/>
          </p:cNvPicPr>
          <p:nvPr/>
        </p:nvPicPr>
        <p:blipFill>
          <a:blip r:embed="rId4">
            <a:extLst/>
          </a:blip>
          <a:stretch>
            <a:fillRect/>
          </a:stretch>
        </p:blipFill>
        <p:spPr>
          <a:xfrm>
            <a:off x="196644" y="5893310"/>
            <a:ext cx="2011318" cy="525211"/>
          </a:xfrm>
          <a:prstGeom prst="rect">
            <a:avLst/>
          </a:prstGeom>
          <a:ln w="12700">
            <a:miter lim="400000"/>
          </a:ln>
        </p:spPr>
      </p:pic>
      <p:pic>
        <p:nvPicPr>
          <p:cNvPr id="280" name="TrainingWORKS SOM-LMAP mono.png" descr="TrainingWORKS SOM-LMAP mono.png"/>
          <p:cNvPicPr>
            <a:picLocks noChangeAspect="1"/>
          </p:cNvPicPr>
          <p:nvPr/>
        </p:nvPicPr>
        <p:blipFill>
          <a:blip r:embed="rId5">
            <a:extLst/>
          </a:blip>
          <a:srcRect l="8127" t="56659" r="57452" b="39204"/>
          <a:stretch>
            <a:fillRect/>
          </a:stretch>
        </p:blipFill>
        <p:spPr>
          <a:xfrm>
            <a:off x="248905" y="6458649"/>
            <a:ext cx="1907698" cy="152832"/>
          </a:xfrm>
          <a:custGeom>
            <a:avLst/>
            <a:gdLst/>
            <a:ahLst/>
            <a:cxnLst>
              <a:cxn ang="0">
                <a:pos x="wd2" y="hd2"/>
              </a:cxn>
              <a:cxn ang="5400000">
                <a:pos x="wd2" y="hd2"/>
              </a:cxn>
              <a:cxn ang="10800000">
                <a:pos x="wd2" y="hd2"/>
              </a:cxn>
              <a:cxn ang="16200000">
                <a:pos x="wd2" y="hd2"/>
              </a:cxn>
            </a:cxnLst>
            <a:rect l="0" t="0" r="r" b="b"/>
            <a:pathLst>
              <a:path w="21496" h="18699" fill="norm" stroke="1"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a:miter lim="400000"/>
          </a:ln>
        </p:spPr>
      </p:pic>
      <p:sp>
        <p:nvSpPr>
          <p:cNvPr id="281" name="King Tiridate tortured and imprisoned his nephew Gregory and when the beautiful Hripsime refused to join his harem, she and and other martyrs were put to death.  The King was transformed by an act of divine vengeance into a wild boar but became a man aga"/>
          <p:cNvSpPr txBox="1"/>
          <p:nvPr/>
        </p:nvSpPr>
        <p:spPr>
          <a:xfrm>
            <a:off x="306952" y="870796"/>
            <a:ext cx="5850522" cy="466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457200">
              <a:defRPr sz="2500">
                <a:uFill>
                  <a:solidFill>
                    <a:srgbClr val="000000"/>
                  </a:solidFill>
                </a:uFill>
                <a:latin typeface="Helvetica Light"/>
                <a:ea typeface="Helvetica Light"/>
                <a:cs typeface="Helvetica Light"/>
                <a:sym typeface="Helvetica Light"/>
              </a:defRPr>
            </a:lvl1pPr>
          </a:lstStyle>
          <a:p>
            <a:pPr/>
            <a:r>
              <a:t>King Tiridate tortured and imprisoned his nephew Gregory and when the beautiful Hripsime refused to join his harem, she and and other martyrs were put to death.  The King was transformed by an act of divine vengeance into a wild boar but became a man again when Gregory was released. Tiridate converted to Christianity and had all the heathen shrines destroyed.  Gregory “the Illuminator” was consecrated as Bishop of Armenia.</a:t>
            </a:r>
          </a:p>
        </p:txBody>
      </p:sp>
      <p:sp>
        <p:nvSpPr>
          <p:cNvPr id="282" name="Armenia"/>
          <p:cNvSpPr txBox="1"/>
          <p:nvPr/>
        </p:nvSpPr>
        <p:spPr>
          <a:xfrm>
            <a:off x="207369" y="140883"/>
            <a:ext cx="1729335" cy="701041"/>
          </a:xfrm>
          <a:prstGeom prst="rect">
            <a:avLst/>
          </a:prstGeom>
          <a:ln w="12700">
            <a:miter lim="400000"/>
          </a:ln>
          <a:effectLst>
            <a:outerShdw sx="100000" sy="100000" kx="0" ky="0" algn="b" rotWithShape="0" blurRad="63500" dist="25400" dir="5400000">
              <a:srgbClr val="A7A7A7">
                <a:alpha val="50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sz="3100">
                <a:latin typeface="FSP DEMO - Visby CF Heavy Regular"/>
                <a:ea typeface="FSP DEMO - Visby CF Heavy Regular"/>
                <a:cs typeface="FSP DEMO - Visby CF Heavy Regular"/>
                <a:sym typeface="FSP DEMO - Visby CF Heavy Regular"/>
              </a:defRPr>
            </a:lvl1pPr>
          </a:lstStyle>
          <a:p>
            <a:pPr/>
            <a:r>
              <a:t>Armenia</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Rectangle 1039"/>
          <p:cNvSpPr/>
          <p:nvPr/>
        </p:nvSpPr>
        <p:spPr>
          <a:xfrm>
            <a:off x="-1" y="0"/>
            <a:ext cx="12191697"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285" name="TextBox 5"/>
          <p:cNvSpPr txBox="1"/>
          <p:nvPr/>
        </p:nvSpPr>
        <p:spPr>
          <a:xfrm rot="16200000">
            <a:off x="-816368" y="5373477"/>
            <a:ext cx="2238628" cy="638979"/>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a:lnSpc>
                <a:spcPct val="90000"/>
              </a:lnSpc>
              <a:spcBef>
                <a:spcPts val="600"/>
              </a:spcBef>
              <a:defRPr cap="all">
                <a:solidFill>
                  <a:srgbClr val="44546A"/>
                </a:solidFill>
                <a:effectLst>
                  <a:outerShdw sx="100000" sy="100000" kx="0" ky="0" algn="b" rotWithShape="0" blurRad="38100" dist="38100" dir="2700000">
                    <a:srgbClr val="000000">
                      <a:alpha val="43137"/>
                    </a:srgbClr>
                  </a:outerShdw>
                </a:effectLst>
                <a:latin typeface="Calibri Light"/>
                <a:ea typeface="Calibri Light"/>
                <a:cs typeface="Calibri Light"/>
                <a:sym typeface="Calibri Light"/>
              </a:defRPr>
            </a:lvl1pPr>
          </a:lstStyle>
          <a:p>
            <a:pPr/>
            <a:r>
              <a:t>Early Church History</a:t>
            </a:r>
          </a:p>
        </p:txBody>
      </p:sp>
      <p:pic>
        <p:nvPicPr>
          <p:cNvPr id="286" name="Picture 2" descr="Picture 2"/>
          <p:cNvPicPr>
            <a:picLocks noChangeAspect="1"/>
          </p:cNvPicPr>
          <p:nvPr/>
        </p:nvPicPr>
        <p:blipFill>
          <a:blip r:embed="rId2">
            <a:extLst/>
          </a:blip>
          <a:stretch>
            <a:fillRect/>
          </a:stretch>
        </p:blipFill>
        <p:spPr>
          <a:xfrm>
            <a:off x="641995" y="4527932"/>
            <a:ext cx="2433491" cy="2330068"/>
          </a:xfrm>
          <a:prstGeom prst="rect">
            <a:avLst/>
          </a:prstGeom>
          <a:ln w="12700">
            <a:miter lim="400000"/>
          </a:ln>
        </p:spPr>
      </p:pic>
      <p:grpSp>
        <p:nvGrpSpPr>
          <p:cNvPr id="291" name="Group 1041"/>
          <p:cNvGrpSpPr/>
          <p:nvPr/>
        </p:nvGrpSpPr>
        <p:grpSpPr>
          <a:xfrm>
            <a:off x="9676747" y="-4156"/>
            <a:ext cx="2514949" cy="2174334"/>
            <a:chOff x="0" y="0"/>
            <a:chExt cx="2514948" cy="2174333"/>
          </a:xfrm>
        </p:grpSpPr>
        <p:sp>
          <p:nvSpPr>
            <p:cNvPr id="287" name="Freeform: Shape 1042"/>
            <p:cNvSpPr/>
            <p:nvPr/>
          </p:nvSpPr>
          <p:spPr>
            <a:xfrm flipH="1">
              <a:off x="-1" y="4155"/>
              <a:ext cx="2514950" cy="21701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180" y="0"/>
                  </a:moveTo>
                  <a:lnTo>
                    <a:pt x="21600" y="0"/>
                  </a:lnTo>
                  <a:lnTo>
                    <a:pt x="21577" y="123"/>
                  </a:lnTo>
                  <a:cubicBezTo>
                    <a:pt x="21315" y="1325"/>
                    <a:pt x="20978" y="2511"/>
                    <a:pt x="20569" y="3669"/>
                  </a:cubicBezTo>
                  <a:cubicBezTo>
                    <a:pt x="20296" y="4441"/>
                    <a:pt x="20000" y="5206"/>
                    <a:pt x="19666" y="5953"/>
                  </a:cubicBezTo>
                  <a:cubicBezTo>
                    <a:pt x="19337" y="6702"/>
                    <a:pt x="18974" y="7436"/>
                    <a:pt x="18584" y="8152"/>
                  </a:cubicBezTo>
                  <a:cubicBezTo>
                    <a:pt x="17801" y="9585"/>
                    <a:pt x="16908" y="10954"/>
                    <a:pt x="15908" y="12232"/>
                  </a:cubicBezTo>
                  <a:cubicBezTo>
                    <a:pt x="15406" y="12868"/>
                    <a:pt x="14882" y="13486"/>
                    <a:pt x="14328" y="14072"/>
                  </a:cubicBezTo>
                  <a:cubicBezTo>
                    <a:pt x="14190" y="14220"/>
                    <a:pt x="14052" y="14366"/>
                    <a:pt x="13909" y="14509"/>
                  </a:cubicBezTo>
                  <a:cubicBezTo>
                    <a:pt x="13768" y="14652"/>
                    <a:pt x="13629" y="14799"/>
                    <a:pt x="13483" y="14937"/>
                  </a:cubicBezTo>
                  <a:cubicBezTo>
                    <a:pt x="13195" y="15217"/>
                    <a:pt x="12899" y="15489"/>
                    <a:pt x="12601" y="15758"/>
                  </a:cubicBezTo>
                  <a:cubicBezTo>
                    <a:pt x="11403" y="16828"/>
                    <a:pt x="10110" y="17775"/>
                    <a:pt x="8747" y="18588"/>
                  </a:cubicBezTo>
                  <a:cubicBezTo>
                    <a:pt x="6703" y="19808"/>
                    <a:pt x="4488" y="20711"/>
                    <a:pt x="2197" y="21230"/>
                  </a:cubicBezTo>
                  <a:lnTo>
                    <a:pt x="0" y="21600"/>
                  </a:lnTo>
                  <a:lnTo>
                    <a:pt x="0" y="19310"/>
                  </a:lnTo>
                  <a:lnTo>
                    <a:pt x="1732" y="18939"/>
                  </a:lnTo>
                  <a:cubicBezTo>
                    <a:pt x="2424" y="18754"/>
                    <a:pt x="3110" y="18543"/>
                    <a:pt x="3787" y="18298"/>
                  </a:cubicBezTo>
                  <a:cubicBezTo>
                    <a:pt x="4465" y="18055"/>
                    <a:pt x="5134" y="17782"/>
                    <a:pt x="5794" y="17481"/>
                  </a:cubicBezTo>
                  <a:cubicBezTo>
                    <a:pt x="6452" y="17179"/>
                    <a:pt x="7102" y="16849"/>
                    <a:pt x="7740" y="16494"/>
                  </a:cubicBezTo>
                  <a:cubicBezTo>
                    <a:pt x="9017" y="15783"/>
                    <a:pt x="10251" y="14973"/>
                    <a:pt x="11431" y="14068"/>
                  </a:cubicBezTo>
                  <a:cubicBezTo>
                    <a:pt x="11725" y="13840"/>
                    <a:pt x="12018" y="13610"/>
                    <a:pt x="12304" y="13369"/>
                  </a:cubicBezTo>
                  <a:cubicBezTo>
                    <a:pt x="12449" y="13251"/>
                    <a:pt x="12590" y="13129"/>
                    <a:pt x="12733" y="13008"/>
                  </a:cubicBezTo>
                  <a:cubicBezTo>
                    <a:pt x="12876" y="12888"/>
                    <a:pt x="13017" y="12764"/>
                    <a:pt x="13156" y="12638"/>
                  </a:cubicBezTo>
                  <a:cubicBezTo>
                    <a:pt x="13716" y="12136"/>
                    <a:pt x="14263" y="11616"/>
                    <a:pt x="14790" y="11069"/>
                  </a:cubicBezTo>
                  <a:cubicBezTo>
                    <a:pt x="15846" y="9978"/>
                    <a:pt x="16825" y="8788"/>
                    <a:pt x="17705" y="7508"/>
                  </a:cubicBezTo>
                  <a:cubicBezTo>
                    <a:pt x="18145" y="6868"/>
                    <a:pt x="18561" y="6206"/>
                    <a:pt x="18948" y="5522"/>
                  </a:cubicBezTo>
                  <a:cubicBezTo>
                    <a:pt x="19329" y="4835"/>
                    <a:pt x="19689" y="4131"/>
                    <a:pt x="20007" y="3403"/>
                  </a:cubicBezTo>
                  <a:cubicBezTo>
                    <a:pt x="20089" y="3222"/>
                    <a:pt x="20166" y="3038"/>
                    <a:pt x="20241" y="2855"/>
                  </a:cubicBezTo>
                  <a:lnTo>
                    <a:pt x="20355" y="2578"/>
                  </a:lnTo>
                  <a:lnTo>
                    <a:pt x="20464" y="2299"/>
                  </a:lnTo>
                  <a:cubicBezTo>
                    <a:pt x="20534" y="2113"/>
                    <a:pt x="20606" y="1927"/>
                    <a:pt x="20670" y="1737"/>
                  </a:cubicBezTo>
                  <a:cubicBezTo>
                    <a:pt x="20735" y="1547"/>
                    <a:pt x="20806" y="1360"/>
                    <a:pt x="20864" y="1168"/>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8" name="Freeform: Shape 1043"/>
            <p:cNvSpPr/>
            <p:nvPr/>
          </p:nvSpPr>
          <p:spPr>
            <a:xfrm flipH="1">
              <a:off x="21885" y="0"/>
              <a:ext cx="2493063" cy="1947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435" y="0"/>
                  </a:moveTo>
                  <a:lnTo>
                    <a:pt x="21600" y="0"/>
                  </a:lnTo>
                  <a:lnTo>
                    <a:pt x="21100" y="1976"/>
                  </a:lnTo>
                  <a:cubicBezTo>
                    <a:pt x="18092" y="11885"/>
                    <a:pt x="9788" y="19495"/>
                    <a:pt x="806" y="21467"/>
                  </a:cubicBezTo>
                  <a:lnTo>
                    <a:pt x="0" y="21600"/>
                  </a:lnTo>
                  <a:lnTo>
                    <a:pt x="0" y="15577"/>
                  </a:lnTo>
                  <a:lnTo>
                    <a:pt x="151" y="15551"/>
                  </a:lnTo>
                  <a:cubicBezTo>
                    <a:pt x="1453" y="15248"/>
                    <a:pt x="2756" y="14797"/>
                    <a:pt x="4022" y="14207"/>
                  </a:cubicBezTo>
                  <a:cubicBezTo>
                    <a:pt x="6528" y="13041"/>
                    <a:pt x="8914" y="11326"/>
                    <a:pt x="10922" y="9246"/>
                  </a:cubicBezTo>
                  <a:cubicBezTo>
                    <a:pt x="12926" y="7170"/>
                    <a:pt x="14566" y="4713"/>
                    <a:pt x="15664" y="2143"/>
                  </a:cubicBezTo>
                  <a:cubicBezTo>
                    <a:pt x="15875" y="1648"/>
                    <a:pt x="16067" y="1149"/>
                    <a:pt x="16240" y="64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9" name="Freeform: Shape 1044"/>
            <p:cNvSpPr/>
            <p:nvPr/>
          </p:nvSpPr>
          <p:spPr>
            <a:xfrm flipH="1">
              <a:off x="13858" y="4154"/>
              <a:ext cx="2501090" cy="197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25" y="0"/>
                  </a:moveTo>
                  <a:lnTo>
                    <a:pt x="21600" y="0"/>
                  </a:lnTo>
                  <a:lnTo>
                    <a:pt x="21193" y="1838"/>
                  </a:lnTo>
                  <a:cubicBezTo>
                    <a:pt x="20965" y="2673"/>
                    <a:pt x="20698" y="3494"/>
                    <a:pt x="20391" y="4293"/>
                  </a:cubicBezTo>
                  <a:cubicBezTo>
                    <a:pt x="19159" y="7489"/>
                    <a:pt x="17374" y="10350"/>
                    <a:pt x="15271" y="12785"/>
                  </a:cubicBezTo>
                  <a:cubicBezTo>
                    <a:pt x="14217" y="14003"/>
                    <a:pt x="13079" y="15114"/>
                    <a:pt x="11876" y="16112"/>
                  </a:cubicBezTo>
                  <a:cubicBezTo>
                    <a:pt x="10672" y="17109"/>
                    <a:pt x="9404" y="17997"/>
                    <a:pt x="8081" y="18753"/>
                  </a:cubicBezTo>
                  <a:cubicBezTo>
                    <a:pt x="6094" y="19879"/>
                    <a:pt x="3993" y="20719"/>
                    <a:pt x="1834" y="21245"/>
                  </a:cubicBezTo>
                  <a:lnTo>
                    <a:pt x="0" y="21600"/>
                  </a:lnTo>
                  <a:lnTo>
                    <a:pt x="0" y="18966"/>
                  </a:lnTo>
                  <a:lnTo>
                    <a:pt x="1392" y="18686"/>
                  </a:lnTo>
                  <a:cubicBezTo>
                    <a:pt x="2052" y="18520"/>
                    <a:pt x="2707" y="18321"/>
                    <a:pt x="3355" y="18091"/>
                  </a:cubicBezTo>
                  <a:cubicBezTo>
                    <a:pt x="4651" y="17635"/>
                    <a:pt x="5915" y="17043"/>
                    <a:pt x="7140" y="16358"/>
                  </a:cubicBezTo>
                  <a:cubicBezTo>
                    <a:pt x="9597" y="15002"/>
                    <a:pt x="11891" y="13204"/>
                    <a:pt x="13903" y="11032"/>
                  </a:cubicBezTo>
                  <a:cubicBezTo>
                    <a:pt x="14906" y="9943"/>
                    <a:pt x="15835" y="8754"/>
                    <a:pt x="16668" y="7478"/>
                  </a:cubicBezTo>
                  <a:cubicBezTo>
                    <a:pt x="17502" y="6203"/>
                    <a:pt x="18238" y="4836"/>
                    <a:pt x="18854" y="3396"/>
                  </a:cubicBezTo>
                  <a:cubicBezTo>
                    <a:pt x="19162" y="2676"/>
                    <a:pt x="19444" y="1940"/>
                    <a:pt x="19693" y="118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sz="800">
                  <a:solidFill>
                    <a:srgbClr val="FFFFFF"/>
                  </a:solidFill>
                </a:defRPr>
              </a:pPr>
            </a:p>
          </p:txBody>
        </p:sp>
        <p:sp>
          <p:nvSpPr>
            <p:cNvPr id="290" name="Freeform: Shape 1045"/>
            <p:cNvSpPr/>
            <p:nvPr/>
          </p:nvSpPr>
          <p:spPr>
            <a:xfrm flipH="1">
              <a:off x="23232" y="4156"/>
              <a:ext cx="2491107" cy="194366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302" y="0"/>
                  </a:moveTo>
                  <a:lnTo>
                    <a:pt x="21600" y="0"/>
                  </a:lnTo>
                  <a:lnTo>
                    <a:pt x="21111" y="1934"/>
                  </a:lnTo>
                  <a:cubicBezTo>
                    <a:pt x="18101" y="11865"/>
                    <a:pt x="9790" y="19491"/>
                    <a:pt x="802" y="21467"/>
                  </a:cubicBezTo>
                  <a:lnTo>
                    <a:pt x="0" y="21600"/>
                  </a:lnTo>
                  <a:lnTo>
                    <a:pt x="0" y="16575"/>
                  </a:lnTo>
                  <a:lnTo>
                    <a:pt x="296" y="16523"/>
                  </a:lnTo>
                  <a:cubicBezTo>
                    <a:pt x="1639" y="16211"/>
                    <a:pt x="2982" y="15742"/>
                    <a:pt x="4314" y="15120"/>
                  </a:cubicBezTo>
                  <a:cubicBezTo>
                    <a:pt x="6909" y="13912"/>
                    <a:pt x="9379" y="12133"/>
                    <a:pt x="11459" y="9976"/>
                  </a:cubicBezTo>
                  <a:cubicBezTo>
                    <a:pt x="13575" y="7781"/>
                    <a:pt x="15238" y="5285"/>
                    <a:pt x="16401" y="2557"/>
                  </a:cubicBezTo>
                  <a:cubicBezTo>
                    <a:pt x="16624" y="2034"/>
                    <a:pt x="16826" y="1507"/>
                    <a:pt x="17008" y="97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pic>
        <p:nvPicPr>
          <p:cNvPr id="292" name="Picture 4" descr="Picture 4"/>
          <p:cNvPicPr>
            <a:picLocks noChangeAspect="1"/>
          </p:cNvPicPr>
          <p:nvPr/>
        </p:nvPicPr>
        <p:blipFill>
          <a:blip r:embed="rId3">
            <a:extLst/>
          </a:blip>
          <a:stretch>
            <a:fillRect/>
          </a:stretch>
        </p:blipFill>
        <p:spPr>
          <a:xfrm>
            <a:off x="9216045" y="5808062"/>
            <a:ext cx="2956090" cy="908997"/>
          </a:xfrm>
          <a:prstGeom prst="rect">
            <a:avLst/>
          </a:prstGeom>
          <a:ln w="12700">
            <a:miter lim="400000"/>
          </a:ln>
        </p:spPr>
      </p:pic>
      <p:sp>
        <p:nvSpPr>
          <p:cNvPr id="293" name="TextBox 2"/>
          <p:cNvSpPr txBox="1"/>
          <p:nvPr/>
        </p:nvSpPr>
        <p:spPr>
          <a:xfrm>
            <a:off x="3121204" y="595439"/>
            <a:ext cx="8510956" cy="420283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defTabSz="777240">
              <a:lnSpc>
                <a:spcPct val="81000"/>
              </a:lnSpc>
              <a:spcBef>
                <a:spcPts val="500"/>
              </a:spcBef>
              <a:defRPr i="1" sz="3060">
                <a:solidFill>
                  <a:srgbClr val="44546A"/>
                </a:solidFill>
                <a:latin typeface="Avenir Medium"/>
                <a:ea typeface="Avenir Medium"/>
                <a:cs typeface="Avenir Medium"/>
                <a:sym typeface="Avenir Medium"/>
              </a:defRPr>
            </a:pPr>
            <a:r>
              <a:t>Reflection / Question over coffee</a:t>
            </a:r>
          </a:p>
          <a:p>
            <a:pPr defTabSz="777240">
              <a:lnSpc>
                <a:spcPct val="81000"/>
              </a:lnSpc>
              <a:spcBef>
                <a:spcPts val="500"/>
              </a:spcBef>
              <a:defRPr sz="3060">
                <a:solidFill>
                  <a:srgbClr val="44546A"/>
                </a:solidFill>
                <a:latin typeface="Avenir Light"/>
                <a:ea typeface="Avenir Light"/>
                <a:cs typeface="Avenir Light"/>
                <a:sym typeface="Avenir Light"/>
              </a:defRPr>
            </a:pPr>
            <a:br/>
          </a:p>
          <a:p>
            <a:pPr defTabSz="388620">
              <a:spcBef>
                <a:spcPts val="1300"/>
              </a:spcBef>
              <a:defRPr sz="4250">
                <a:solidFill>
                  <a:srgbClr val="212529"/>
                </a:solidFill>
                <a:uFill>
                  <a:solidFill>
                    <a:srgbClr val="000000"/>
                  </a:solidFill>
                </a:uFill>
                <a:latin typeface="Avenir Light"/>
                <a:ea typeface="Avenir Light"/>
                <a:cs typeface="Avenir Light"/>
                <a:sym typeface="Avenir Light"/>
              </a:defRPr>
            </a:pPr>
            <a:r>
              <a:t>What advantages or disadvantages can you list for a close partnership between church and state?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Cambria"/>
        <a:ea typeface="Cambria"/>
        <a:cs typeface="Cambri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Cambria"/>
        <a:ea typeface="Cambria"/>
        <a:cs typeface="Cambri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