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8CA"/>
          </a:solidFill>
        </a:fill>
      </a:tcStyle>
    </a:wholeTbl>
    <a:band2H>
      <a:tcTxStyle b="def" i="def"/>
      <a:tcStyle>
        <a:tcBdr/>
        <a:fill>
          <a:solidFill>
            <a:srgbClr val="FFF4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8.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4.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4.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3.png"/><Relationship Id="rId4" Type="http://schemas.openxmlformats.org/officeDocument/2006/relationships/image" Target="../media/image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4.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3.png"/><Relationship Id="rId4" Type="http://schemas.openxmlformats.org/officeDocument/2006/relationships/image" Target="../media/image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6.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6.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3.png"/><Relationship Id="rId4" Type="http://schemas.openxmlformats.org/officeDocument/2006/relationships/image" Target="../media/image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8.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8.jpeg"/><Relationship Id="rId5" Type="http://schemas.openxmlformats.org/officeDocument/2006/relationships/image" Target="../media/image4.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4.jpeg"/><Relationship Id="rId5" Type="http://schemas.openxmlformats.org/officeDocument/2006/relationships/image" Target="../media/image1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2.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8.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6.jpeg"/><Relationship Id="rId5" Type="http://schemas.openxmlformats.org/officeDocument/2006/relationships/image" Target="../media/image1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9.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9.jpeg"/><Relationship Id="rId5" Type="http://schemas.openxmlformats.org/officeDocument/2006/relationships/image" Target="../media/image10.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9.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0.jpeg"/><Relationship Id="rId5" Type="http://schemas.openxmlformats.org/officeDocument/2006/relationships/hyperlink" Target="https://en.wikipedia.org/wiki/Jacques_Callot" TargetMode="Externa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3.png"/><Relationship Id="rId4" Type="http://schemas.openxmlformats.org/officeDocument/2006/relationships/image" Target="../media/image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Rectangle 1030"/>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95" name="Rectangle 1032"/>
          <p:cNvSpPr/>
          <p:nvPr/>
        </p:nvSpPr>
        <p:spPr>
          <a:xfrm>
            <a:off x="-1" y="889633"/>
            <a:ext cx="722378" cy="5071112"/>
          </a:xfrm>
          <a:prstGeom prst="rect">
            <a:avLst/>
          </a:prstGeom>
          <a:solidFill>
            <a:srgbClr val="4C5254"/>
          </a:solidFill>
          <a:ln w="12700">
            <a:miter lim="400000"/>
          </a:ln>
        </p:spPr>
        <p:txBody>
          <a:bodyPr lIns="45719" rIns="45719" anchor="ctr"/>
          <a:lstStyle/>
          <a:p>
            <a:pPr algn="ctr">
              <a:defRPr>
                <a:solidFill>
                  <a:srgbClr val="FFFFFF"/>
                </a:solidFill>
              </a:defRPr>
            </a:pPr>
          </a:p>
        </p:txBody>
      </p:sp>
      <p:pic>
        <p:nvPicPr>
          <p:cNvPr id="96" name="Picture 4" descr="Picture 4"/>
          <p:cNvPicPr>
            <a:picLocks noChangeAspect="1"/>
          </p:cNvPicPr>
          <p:nvPr/>
        </p:nvPicPr>
        <p:blipFill>
          <a:blip r:embed="rId2">
            <a:extLst/>
          </a:blip>
          <a:stretch>
            <a:fillRect/>
          </a:stretch>
        </p:blipFill>
        <p:spPr>
          <a:xfrm>
            <a:off x="1143850" y="889633"/>
            <a:ext cx="4822028" cy="1482772"/>
          </a:xfrm>
          <a:prstGeom prst="rect">
            <a:avLst/>
          </a:prstGeom>
          <a:ln w="12700">
            <a:miter lim="400000"/>
          </a:ln>
        </p:spPr>
      </p:pic>
      <p:sp>
        <p:nvSpPr>
          <p:cNvPr id="97" name="Straight Connector 1034"/>
          <p:cNvSpPr/>
          <p:nvPr/>
        </p:nvSpPr>
        <p:spPr>
          <a:xfrm flipH="1">
            <a:off x="6126744" y="889633"/>
            <a:ext cx="1" cy="5074921"/>
          </a:xfrm>
          <a:prstGeom prst="line">
            <a:avLst/>
          </a:prstGeom>
          <a:ln w="6350">
            <a:solidFill>
              <a:srgbClr val="262626"/>
            </a:solidFill>
            <a:miter/>
          </a:ln>
        </p:spPr>
        <p:txBody>
          <a:bodyPr lIns="45719" rIns="45719"/>
          <a:lstStyle/>
          <a:p>
            <a:pPr/>
          </a:p>
        </p:txBody>
      </p:sp>
      <p:pic>
        <p:nvPicPr>
          <p:cNvPr id="98" name="Picture 2" descr="Picture 2"/>
          <p:cNvPicPr>
            <a:picLocks noChangeAspect="1"/>
          </p:cNvPicPr>
          <p:nvPr/>
        </p:nvPicPr>
        <p:blipFill>
          <a:blip r:embed="rId3">
            <a:extLst/>
          </a:blip>
          <a:stretch>
            <a:fillRect/>
          </a:stretch>
        </p:blipFill>
        <p:spPr>
          <a:xfrm>
            <a:off x="6448478" y="1118145"/>
            <a:ext cx="4818889" cy="4614087"/>
          </a:xfrm>
          <a:prstGeom prst="rect">
            <a:avLst/>
          </a:prstGeom>
          <a:ln w="12700">
            <a:miter lim="400000"/>
          </a:ln>
        </p:spPr>
      </p:pic>
      <p:sp>
        <p:nvSpPr>
          <p:cNvPr id="99" name="TextBox 5"/>
          <p:cNvSpPr txBox="1"/>
          <p:nvPr/>
        </p:nvSpPr>
        <p:spPr>
          <a:xfrm>
            <a:off x="1189568" y="3055855"/>
            <a:ext cx="4730588" cy="2301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sz="4800">
                <a:solidFill>
                  <a:srgbClr val="990033"/>
                </a:solidFill>
                <a:effectLst>
                  <a:outerShdw sx="100000" sy="100000" kx="0" ky="0" algn="b" rotWithShape="0" blurRad="38100" dist="38100" dir="2700000">
                    <a:srgbClr val="000000">
                      <a:alpha val="43137"/>
                    </a:srgbClr>
                  </a:outerShdw>
                </a:effectLst>
                <a:latin typeface="Avenir Next LT Pro Demi"/>
                <a:ea typeface="Avenir Next LT Pro Demi"/>
                <a:cs typeface="Avenir Next LT Pro Demi"/>
                <a:sym typeface="Avenir Next LT Pro Demi"/>
              </a:defRPr>
            </a:lvl1pPr>
          </a:lstStyle>
          <a:p>
            <a:pPr/>
            <a:r>
              <a:t>Early Church History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1" name="BA71786B-365C-4DFB-8C89-9BCD5F3AF3A1.png" descr="BA71786B-365C-4DFB-8C89-9BCD5F3AF3A1.png"/>
          <p:cNvPicPr>
            <a:picLocks noChangeAspect="1"/>
          </p:cNvPicPr>
          <p:nvPr/>
        </p:nvPicPr>
        <p:blipFill>
          <a:blip r:embed="rId2">
            <a:alphaModFix amt="32465"/>
            <a:extLst/>
          </a:blip>
          <a:stretch>
            <a:fillRect/>
          </a:stretch>
        </p:blipFill>
        <p:spPr>
          <a:xfrm>
            <a:off x="0" y="0"/>
            <a:ext cx="12192000" cy="6858000"/>
          </a:xfrm>
          <a:prstGeom prst="rect">
            <a:avLst/>
          </a:prstGeom>
          <a:ln w="12700">
            <a:miter lim="400000"/>
          </a:ln>
        </p:spPr>
      </p:pic>
      <p:sp>
        <p:nvSpPr>
          <p:cNvPr id="102" name="TextBox 1"/>
          <p:cNvSpPr txBox="1"/>
          <p:nvPr/>
        </p:nvSpPr>
        <p:spPr>
          <a:xfrm>
            <a:off x="553720" y="1269132"/>
            <a:ext cx="11084560" cy="37020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107000"/>
              </a:lnSpc>
              <a:spcBef>
                <a:spcPts val="800"/>
              </a:spcBef>
              <a:defRPr b="1" sz="4800">
                <a:latin typeface="Avenir Next LT Pro Demi"/>
                <a:ea typeface="Avenir Next LT Pro Demi"/>
                <a:cs typeface="Avenir Next LT Pro Demi"/>
                <a:sym typeface="Avenir Next LT Pro Demi"/>
              </a:defRPr>
            </a:pPr>
            <a:r>
              <a:t>UNIT 3 </a:t>
            </a:r>
          </a:p>
          <a:p>
            <a:pPr algn="ctr">
              <a:lnSpc>
                <a:spcPct val="107000"/>
              </a:lnSpc>
              <a:spcBef>
                <a:spcPts val="800"/>
              </a:spcBef>
              <a:defRPr b="1" cap="all" sz="4800">
                <a:latin typeface="Avenir Next LT Pro Demi"/>
                <a:ea typeface="Avenir Next LT Pro Demi"/>
                <a:cs typeface="Avenir Next LT Pro Demi"/>
                <a:sym typeface="Avenir Next LT Pro Demi"/>
              </a:defRPr>
            </a:pPr>
            <a:r>
              <a:t>Challengers and Champions: </a:t>
            </a:r>
          </a:p>
          <a:p>
            <a:pPr algn="ctr">
              <a:lnSpc>
                <a:spcPct val="107000"/>
              </a:lnSpc>
              <a:spcBef>
                <a:spcPts val="800"/>
              </a:spcBef>
              <a:defRPr b="1" cap="all" sz="4800">
                <a:latin typeface="Avenir Next LT Pro Demi"/>
                <a:ea typeface="Avenir Next LT Pro Demi"/>
                <a:cs typeface="Avenir Next LT Pro Demi"/>
                <a:sym typeface="Avenir Next LT Pro Demi"/>
              </a:defRPr>
            </a:pPr>
            <a:r>
              <a:t>Heresies in the first centuries</a:t>
            </a:r>
            <a:endParaRPr>
              <a:latin typeface="Cambria"/>
              <a:ea typeface="Cambria"/>
              <a:cs typeface="Cambria"/>
              <a:sym typeface="Cambria"/>
            </a:endParaRPr>
          </a:p>
        </p:txBody>
      </p:sp>
      <p:grpSp>
        <p:nvGrpSpPr>
          <p:cNvPr id="105" name="Group"/>
          <p:cNvGrpSpPr/>
          <p:nvPr/>
        </p:nvGrpSpPr>
        <p:grpSpPr>
          <a:xfrm>
            <a:off x="5356284" y="5993526"/>
            <a:ext cx="2011318" cy="718171"/>
            <a:chOff x="0" y="0"/>
            <a:chExt cx="2011317" cy="718170"/>
          </a:xfrm>
        </p:grpSpPr>
        <p:pic>
          <p:nvPicPr>
            <p:cNvPr id="103" name="Copy of TrainingWORKS -LMAP mono (transparent).png" descr="Copy of TrainingWORKS -LMAP mono (transparent).png"/>
            <p:cNvPicPr>
              <a:picLocks noChangeAspect="1"/>
            </p:cNvPicPr>
            <p:nvPr/>
          </p:nvPicPr>
          <p:blipFill>
            <a:blip r:embed="rId3">
              <a:extLst/>
            </a:blip>
            <a:stretch>
              <a:fillRect/>
            </a:stretch>
          </p:blipFill>
          <p:spPr>
            <a:xfrm>
              <a:off x="0" y="0"/>
              <a:ext cx="2011318" cy="525211"/>
            </a:xfrm>
            <a:prstGeom prst="rect">
              <a:avLst/>
            </a:prstGeom>
            <a:ln w="12700" cap="flat">
              <a:noFill/>
              <a:miter lim="400000"/>
            </a:ln>
            <a:effectLst/>
          </p:spPr>
        </p:pic>
        <p:pic>
          <p:nvPicPr>
            <p:cNvPr id="104" name="TrainingWORKS SOM-LMAP mono.png" descr="TrainingWORKS SOM-LMAP mono.png"/>
            <p:cNvPicPr>
              <a:picLocks noChangeAspect="1"/>
            </p:cNvPicPr>
            <p:nvPr/>
          </p:nvPicPr>
          <p:blipFill>
            <a:blip r:embed="rId4">
              <a:extLst/>
            </a:blip>
            <a:srcRect l="8127" t="56659" r="57452" b="39204"/>
            <a:stretch>
              <a:fillRect/>
            </a:stretch>
          </p:blipFill>
          <p:spPr>
            <a:xfrm>
              <a:off x="52260" y="56533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cap="flat">
              <a:noFill/>
              <a:miter lim="400000"/>
            </a:ln>
            <a:effectLst/>
          </p:spPr>
        </p:pic>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9" descr="Picture 9"/>
          <p:cNvPicPr>
            <a:picLocks noChangeAspect="1"/>
          </p:cNvPicPr>
          <p:nvPr/>
        </p:nvPicPr>
        <p:blipFill>
          <a:blip r:embed="rId2">
            <a:extLst/>
          </a:blip>
          <a:stretch>
            <a:fillRect/>
          </a:stretch>
        </p:blipFill>
        <p:spPr>
          <a:xfrm>
            <a:off x="8890000" y="1450353"/>
            <a:ext cx="3302001" cy="3302001"/>
          </a:xfrm>
          <a:prstGeom prst="rect">
            <a:avLst/>
          </a:prstGeom>
          <a:ln w="12700">
            <a:miter lim="400000"/>
          </a:ln>
        </p:spPr>
      </p:pic>
      <p:pic>
        <p:nvPicPr>
          <p:cNvPr id="108" name="Picture 3" descr="Picture 3"/>
          <p:cNvPicPr>
            <a:picLocks noChangeAspect="1"/>
          </p:cNvPicPr>
          <p:nvPr/>
        </p:nvPicPr>
        <p:blipFill>
          <a:blip r:embed="rId3">
            <a:extLst/>
          </a:blip>
          <a:stretch>
            <a:fillRect/>
          </a:stretch>
        </p:blipFill>
        <p:spPr>
          <a:xfrm>
            <a:off x="9200577" y="5938139"/>
            <a:ext cx="2991423" cy="919862"/>
          </a:xfrm>
          <a:prstGeom prst="rect">
            <a:avLst/>
          </a:prstGeom>
          <a:ln w="12700">
            <a:miter lim="400000"/>
          </a:ln>
        </p:spPr>
      </p:pic>
      <p:sp>
        <p:nvSpPr>
          <p:cNvPr id="109" name="TextBox 5"/>
          <p:cNvSpPr txBox="1"/>
          <p:nvPr/>
        </p:nvSpPr>
        <p:spPr>
          <a:xfrm>
            <a:off x="1036319" y="320580"/>
            <a:ext cx="6004561" cy="434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342900" indent="-342900">
              <a:lnSpc>
                <a:spcPct val="107000"/>
              </a:lnSpc>
              <a:spcBef>
                <a:spcPts val="800"/>
              </a:spcBef>
              <a:buSzPct val="100000"/>
              <a:buAutoNum type="arabicPeriod" startAt="1"/>
              <a:defRPr sz="2000">
                <a:latin typeface="Avenir Light"/>
                <a:ea typeface="Avenir Light"/>
                <a:cs typeface="Avenir Light"/>
                <a:sym typeface="Avenir Light"/>
              </a:defRPr>
            </a:lvl1pPr>
          </a:lstStyle>
          <a:p>
            <a:pPr/>
            <a:r>
              <a:t>First century challenges to the truth</a:t>
            </a:r>
          </a:p>
        </p:txBody>
      </p:sp>
      <p:sp>
        <p:nvSpPr>
          <p:cNvPr id="110" name="TextBox 7"/>
          <p:cNvSpPr txBox="1"/>
          <p:nvPr/>
        </p:nvSpPr>
        <p:spPr>
          <a:xfrm>
            <a:off x="1036319" y="1887440"/>
            <a:ext cx="7807961" cy="265785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07000"/>
              </a:lnSpc>
              <a:spcBef>
                <a:spcPts val="800"/>
              </a:spcBef>
              <a:defRPr i="1" sz="4000">
                <a:latin typeface="Avenir Next LT Pro Light"/>
                <a:ea typeface="Avenir Next LT Pro Light"/>
                <a:cs typeface="Avenir Next LT Pro Light"/>
                <a:sym typeface="Avenir Next LT Pro Light"/>
              </a:defRPr>
            </a:lvl1pPr>
          </a:lstStyle>
          <a:p>
            <a:pPr/>
            <a:r>
              <a:t>Where in the New Testament do we get glimpses of challenges to the truth from within the church and from external false teachers?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TextBox 5"/>
          <p:cNvSpPr txBox="1"/>
          <p:nvPr/>
        </p:nvSpPr>
        <p:spPr>
          <a:xfrm>
            <a:off x="1036319" y="320580"/>
            <a:ext cx="6004561" cy="434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342900" indent="-342900">
              <a:lnSpc>
                <a:spcPct val="107000"/>
              </a:lnSpc>
              <a:spcBef>
                <a:spcPts val="800"/>
              </a:spcBef>
              <a:buSzPct val="100000"/>
              <a:buAutoNum type="arabicPeriod" startAt="1"/>
              <a:defRPr sz="2000">
                <a:latin typeface="Avenir Light"/>
                <a:ea typeface="Avenir Light"/>
                <a:cs typeface="Avenir Light"/>
                <a:sym typeface="Avenir Light"/>
              </a:defRPr>
            </a:lvl1pPr>
          </a:lstStyle>
          <a:p>
            <a:pPr/>
            <a:r>
              <a:t>First century challenges to the truth</a:t>
            </a:r>
          </a:p>
        </p:txBody>
      </p:sp>
      <p:sp>
        <p:nvSpPr>
          <p:cNvPr id="113" name="TextBox 7"/>
          <p:cNvSpPr txBox="1"/>
          <p:nvPr/>
        </p:nvSpPr>
        <p:spPr>
          <a:xfrm>
            <a:off x="237108" y="1572223"/>
            <a:ext cx="11717784" cy="204546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07000"/>
              </a:lnSpc>
              <a:spcBef>
                <a:spcPts val="800"/>
              </a:spcBef>
              <a:defRPr sz="3600">
                <a:latin typeface="Avenir Medium"/>
                <a:ea typeface="Avenir Medium"/>
                <a:cs typeface="Avenir Medium"/>
                <a:sym typeface="Avenir Medium"/>
              </a:defRPr>
            </a:lvl1pPr>
          </a:lstStyle>
          <a:p>
            <a:pPr/>
            <a:r>
              <a:t>We can, to some extent discern what the false teaching was from the way that the writers of some of the Epistles sought to refute or correct certain teachings.</a:t>
            </a:r>
          </a:p>
        </p:txBody>
      </p:sp>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pic>
        <p:nvPicPr>
          <p:cNvPr id="117" name="7972DBFE-FE74-439D-9BF5-98AD1B1ABC63.png" descr="7972DBFE-FE74-439D-9BF5-98AD1B1ABC63.png"/>
          <p:cNvPicPr>
            <a:picLocks noChangeAspect="1"/>
          </p:cNvPicPr>
          <p:nvPr/>
        </p:nvPicPr>
        <p:blipFill>
          <a:blip r:embed="rId4">
            <a:alphaModFix amt="12974"/>
            <a:extLst/>
          </a:blip>
          <a:srcRect l="0" t="16133" r="0" b="16135"/>
          <a:stretch>
            <a:fillRect/>
          </a:stretch>
        </p:blipFill>
        <p:spPr>
          <a:xfrm>
            <a:off x="0" y="1106424"/>
            <a:ext cx="12192000" cy="4645001"/>
          </a:xfrm>
          <a:custGeom>
            <a:avLst/>
            <a:gdLst/>
            <a:ahLst/>
            <a:cxnLst>
              <a:cxn ang="0">
                <a:pos x="wd2" y="hd2"/>
              </a:cxn>
              <a:cxn ang="5400000">
                <a:pos x="wd2" y="hd2"/>
              </a:cxn>
              <a:cxn ang="10800000">
                <a:pos x="wd2" y="hd2"/>
              </a:cxn>
              <a:cxn ang="16200000">
                <a:pos x="wd2" y="hd2"/>
              </a:cxn>
            </a:cxnLst>
            <a:rect l="0" t="0" r="r" b="b"/>
            <a:pathLst>
              <a:path w="21600" h="21516" fill="norm" stroke="1" extrusionOk="0">
                <a:moveTo>
                  <a:pt x="5323" y="0"/>
                </a:moveTo>
                <a:cubicBezTo>
                  <a:pt x="5102" y="0"/>
                  <a:pt x="5074" y="11"/>
                  <a:pt x="4833" y="173"/>
                </a:cubicBezTo>
                <a:cubicBezTo>
                  <a:pt x="4259" y="559"/>
                  <a:pt x="3661" y="1185"/>
                  <a:pt x="3186" y="1901"/>
                </a:cubicBezTo>
                <a:cubicBezTo>
                  <a:pt x="3107" y="2020"/>
                  <a:pt x="3040" y="2118"/>
                  <a:pt x="3037" y="2118"/>
                </a:cubicBezTo>
                <a:cubicBezTo>
                  <a:pt x="3010" y="2118"/>
                  <a:pt x="2445" y="3102"/>
                  <a:pt x="2268" y="3456"/>
                </a:cubicBezTo>
                <a:cubicBezTo>
                  <a:pt x="1626" y="4745"/>
                  <a:pt x="916" y="6669"/>
                  <a:pt x="518" y="8201"/>
                </a:cubicBezTo>
                <a:cubicBezTo>
                  <a:pt x="505" y="8252"/>
                  <a:pt x="458" y="8430"/>
                  <a:pt x="413" y="8596"/>
                </a:cubicBezTo>
                <a:cubicBezTo>
                  <a:pt x="232" y="9274"/>
                  <a:pt x="115" y="9821"/>
                  <a:pt x="65" y="10221"/>
                </a:cubicBezTo>
                <a:cubicBezTo>
                  <a:pt x="54" y="10310"/>
                  <a:pt x="35" y="10393"/>
                  <a:pt x="22" y="10405"/>
                </a:cubicBezTo>
                <a:cubicBezTo>
                  <a:pt x="4" y="10424"/>
                  <a:pt x="0" y="10633"/>
                  <a:pt x="0" y="11585"/>
                </a:cubicBezTo>
                <a:cubicBezTo>
                  <a:pt x="0" y="12729"/>
                  <a:pt x="0" y="12743"/>
                  <a:pt x="34" y="12756"/>
                </a:cubicBezTo>
                <a:cubicBezTo>
                  <a:pt x="60" y="12767"/>
                  <a:pt x="76" y="12837"/>
                  <a:pt x="105" y="13071"/>
                </a:cubicBezTo>
                <a:cubicBezTo>
                  <a:pt x="145" y="13386"/>
                  <a:pt x="240" y="14011"/>
                  <a:pt x="259" y="14084"/>
                </a:cubicBezTo>
                <a:cubicBezTo>
                  <a:pt x="266" y="14107"/>
                  <a:pt x="287" y="14259"/>
                  <a:pt x="307" y="14422"/>
                </a:cubicBezTo>
                <a:cubicBezTo>
                  <a:pt x="373" y="14971"/>
                  <a:pt x="528" y="15475"/>
                  <a:pt x="662" y="15580"/>
                </a:cubicBezTo>
                <a:cubicBezTo>
                  <a:pt x="784" y="15676"/>
                  <a:pt x="789" y="15668"/>
                  <a:pt x="972" y="15067"/>
                </a:cubicBezTo>
                <a:cubicBezTo>
                  <a:pt x="1213" y="14277"/>
                  <a:pt x="1457" y="13652"/>
                  <a:pt x="1591" y="13479"/>
                </a:cubicBezTo>
                <a:cubicBezTo>
                  <a:pt x="1716" y="13319"/>
                  <a:pt x="1793" y="13305"/>
                  <a:pt x="1855" y="13433"/>
                </a:cubicBezTo>
                <a:cubicBezTo>
                  <a:pt x="1911" y="13549"/>
                  <a:pt x="1904" y="13662"/>
                  <a:pt x="1815" y="14043"/>
                </a:cubicBezTo>
                <a:cubicBezTo>
                  <a:pt x="1780" y="14198"/>
                  <a:pt x="1750" y="14338"/>
                  <a:pt x="1750" y="14354"/>
                </a:cubicBezTo>
                <a:cubicBezTo>
                  <a:pt x="1750" y="14370"/>
                  <a:pt x="1783" y="14467"/>
                  <a:pt x="1822" y="14569"/>
                </a:cubicBezTo>
                <a:cubicBezTo>
                  <a:pt x="2020" y="15075"/>
                  <a:pt x="2301" y="16674"/>
                  <a:pt x="2301" y="17288"/>
                </a:cubicBezTo>
                <a:cubicBezTo>
                  <a:pt x="2301" y="17397"/>
                  <a:pt x="2308" y="17578"/>
                  <a:pt x="2316" y="17691"/>
                </a:cubicBezTo>
                <a:cubicBezTo>
                  <a:pt x="2324" y="17803"/>
                  <a:pt x="2339" y="18092"/>
                  <a:pt x="2348" y="18330"/>
                </a:cubicBezTo>
                <a:cubicBezTo>
                  <a:pt x="2405" y="19762"/>
                  <a:pt x="2415" y="19881"/>
                  <a:pt x="2490" y="20066"/>
                </a:cubicBezTo>
                <a:cubicBezTo>
                  <a:pt x="2524" y="20149"/>
                  <a:pt x="2547" y="20161"/>
                  <a:pt x="2666" y="20161"/>
                </a:cubicBezTo>
                <a:lnTo>
                  <a:pt x="2802" y="20161"/>
                </a:lnTo>
                <a:lnTo>
                  <a:pt x="3277" y="20779"/>
                </a:lnTo>
                <a:lnTo>
                  <a:pt x="3751" y="21397"/>
                </a:lnTo>
                <a:lnTo>
                  <a:pt x="3840" y="21347"/>
                </a:lnTo>
                <a:cubicBezTo>
                  <a:pt x="4213" y="21139"/>
                  <a:pt x="4761" y="20727"/>
                  <a:pt x="4804" y="20623"/>
                </a:cubicBezTo>
                <a:cubicBezTo>
                  <a:pt x="4812" y="20602"/>
                  <a:pt x="4852" y="20584"/>
                  <a:pt x="4892" y="20584"/>
                </a:cubicBezTo>
                <a:cubicBezTo>
                  <a:pt x="4994" y="20584"/>
                  <a:pt x="5075" y="20725"/>
                  <a:pt x="5224" y="21154"/>
                </a:cubicBezTo>
                <a:cubicBezTo>
                  <a:pt x="5367" y="21566"/>
                  <a:pt x="5403" y="21600"/>
                  <a:pt x="5471" y="21390"/>
                </a:cubicBezTo>
                <a:cubicBezTo>
                  <a:pt x="5494" y="21320"/>
                  <a:pt x="5558" y="21207"/>
                  <a:pt x="5614" y="21139"/>
                </a:cubicBezTo>
                <a:cubicBezTo>
                  <a:pt x="5670" y="21072"/>
                  <a:pt x="5732" y="20961"/>
                  <a:pt x="5754" y="20891"/>
                </a:cubicBezTo>
                <a:cubicBezTo>
                  <a:pt x="5775" y="20822"/>
                  <a:pt x="5823" y="20726"/>
                  <a:pt x="5859" y="20678"/>
                </a:cubicBezTo>
                <a:cubicBezTo>
                  <a:pt x="5895" y="20631"/>
                  <a:pt x="5934" y="20562"/>
                  <a:pt x="5946" y="20525"/>
                </a:cubicBezTo>
                <a:cubicBezTo>
                  <a:pt x="5957" y="20489"/>
                  <a:pt x="5974" y="20457"/>
                  <a:pt x="5983" y="20457"/>
                </a:cubicBezTo>
                <a:cubicBezTo>
                  <a:pt x="6011" y="20457"/>
                  <a:pt x="6433" y="19556"/>
                  <a:pt x="6433" y="19496"/>
                </a:cubicBezTo>
                <a:cubicBezTo>
                  <a:pt x="6433" y="19388"/>
                  <a:pt x="6485" y="19167"/>
                  <a:pt x="6555" y="18976"/>
                </a:cubicBezTo>
                <a:cubicBezTo>
                  <a:pt x="6594" y="18871"/>
                  <a:pt x="6642" y="18700"/>
                  <a:pt x="6663" y="18595"/>
                </a:cubicBezTo>
                <a:cubicBezTo>
                  <a:pt x="6693" y="18440"/>
                  <a:pt x="6719" y="18378"/>
                  <a:pt x="6802" y="18270"/>
                </a:cubicBezTo>
                <a:cubicBezTo>
                  <a:pt x="6858" y="18197"/>
                  <a:pt x="6907" y="18155"/>
                  <a:pt x="6912" y="18176"/>
                </a:cubicBezTo>
                <a:cubicBezTo>
                  <a:pt x="6926" y="18235"/>
                  <a:pt x="7021" y="18218"/>
                  <a:pt x="7055" y="18150"/>
                </a:cubicBezTo>
                <a:cubicBezTo>
                  <a:pt x="7072" y="18117"/>
                  <a:pt x="7123" y="18057"/>
                  <a:pt x="7168" y="18018"/>
                </a:cubicBezTo>
                <a:cubicBezTo>
                  <a:pt x="7214" y="17979"/>
                  <a:pt x="7267" y="17918"/>
                  <a:pt x="7286" y="17886"/>
                </a:cubicBezTo>
                <a:cubicBezTo>
                  <a:pt x="7320" y="17829"/>
                  <a:pt x="7324" y="17837"/>
                  <a:pt x="7355" y="18020"/>
                </a:cubicBezTo>
                <a:cubicBezTo>
                  <a:pt x="7385" y="18200"/>
                  <a:pt x="7391" y="18211"/>
                  <a:pt x="7437" y="18187"/>
                </a:cubicBezTo>
                <a:cubicBezTo>
                  <a:pt x="7503" y="18152"/>
                  <a:pt x="7524" y="18206"/>
                  <a:pt x="7561" y="18514"/>
                </a:cubicBezTo>
                <a:cubicBezTo>
                  <a:pt x="7578" y="18657"/>
                  <a:pt x="7600" y="18783"/>
                  <a:pt x="7611" y="18794"/>
                </a:cubicBezTo>
                <a:cubicBezTo>
                  <a:pt x="7621" y="18804"/>
                  <a:pt x="7651" y="18782"/>
                  <a:pt x="7678" y="18746"/>
                </a:cubicBezTo>
                <a:cubicBezTo>
                  <a:pt x="7715" y="18696"/>
                  <a:pt x="7728" y="18646"/>
                  <a:pt x="7732" y="18542"/>
                </a:cubicBezTo>
                <a:lnTo>
                  <a:pt x="7737" y="18404"/>
                </a:lnTo>
                <a:lnTo>
                  <a:pt x="7852" y="18404"/>
                </a:lnTo>
                <a:cubicBezTo>
                  <a:pt x="7957" y="18404"/>
                  <a:pt x="7976" y="18418"/>
                  <a:pt x="8071" y="18571"/>
                </a:cubicBezTo>
                <a:cubicBezTo>
                  <a:pt x="8128" y="18663"/>
                  <a:pt x="8214" y="18820"/>
                  <a:pt x="8261" y="18921"/>
                </a:cubicBezTo>
                <a:cubicBezTo>
                  <a:pt x="8366" y="19144"/>
                  <a:pt x="8459" y="19269"/>
                  <a:pt x="8646" y="19441"/>
                </a:cubicBezTo>
                <a:cubicBezTo>
                  <a:pt x="8778" y="19561"/>
                  <a:pt x="9077" y="19782"/>
                  <a:pt x="9220" y="19865"/>
                </a:cubicBezTo>
                <a:cubicBezTo>
                  <a:pt x="9251" y="19884"/>
                  <a:pt x="9361" y="19951"/>
                  <a:pt x="9463" y="20014"/>
                </a:cubicBezTo>
                <a:cubicBezTo>
                  <a:pt x="9566" y="20078"/>
                  <a:pt x="9679" y="20142"/>
                  <a:pt x="9714" y="20160"/>
                </a:cubicBezTo>
                <a:cubicBezTo>
                  <a:pt x="9750" y="20177"/>
                  <a:pt x="9848" y="20234"/>
                  <a:pt x="9933" y="20285"/>
                </a:cubicBezTo>
                <a:cubicBezTo>
                  <a:pt x="10098" y="20384"/>
                  <a:pt x="10309" y="20506"/>
                  <a:pt x="10492" y="20610"/>
                </a:cubicBezTo>
                <a:cubicBezTo>
                  <a:pt x="10554" y="20645"/>
                  <a:pt x="10635" y="20692"/>
                  <a:pt x="10671" y="20713"/>
                </a:cubicBezTo>
                <a:cubicBezTo>
                  <a:pt x="10753" y="20761"/>
                  <a:pt x="10868" y="20819"/>
                  <a:pt x="11002" y="20882"/>
                </a:cubicBezTo>
                <a:cubicBezTo>
                  <a:pt x="11060" y="20909"/>
                  <a:pt x="11142" y="20952"/>
                  <a:pt x="11184" y="20978"/>
                </a:cubicBezTo>
                <a:cubicBezTo>
                  <a:pt x="11276" y="21034"/>
                  <a:pt x="11365" y="20976"/>
                  <a:pt x="11431" y="20818"/>
                </a:cubicBezTo>
                <a:cubicBezTo>
                  <a:pt x="11469" y="20725"/>
                  <a:pt x="11474" y="20681"/>
                  <a:pt x="11471" y="20500"/>
                </a:cubicBezTo>
                <a:cubicBezTo>
                  <a:pt x="11468" y="20384"/>
                  <a:pt x="11469" y="20281"/>
                  <a:pt x="11474" y="20270"/>
                </a:cubicBezTo>
                <a:cubicBezTo>
                  <a:pt x="11481" y="20251"/>
                  <a:pt x="11556" y="20301"/>
                  <a:pt x="11833" y="20502"/>
                </a:cubicBezTo>
                <a:cubicBezTo>
                  <a:pt x="12135" y="20720"/>
                  <a:pt x="12172" y="20716"/>
                  <a:pt x="12311" y="20463"/>
                </a:cubicBezTo>
                <a:cubicBezTo>
                  <a:pt x="12434" y="20238"/>
                  <a:pt x="12384" y="20240"/>
                  <a:pt x="13134" y="20415"/>
                </a:cubicBezTo>
                <a:cubicBezTo>
                  <a:pt x="13613" y="20527"/>
                  <a:pt x="13846" y="20553"/>
                  <a:pt x="14430" y="20555"/>
                </a:cubicBezTo>
                <a:cubicBezTo>
                  <a:pt x="15158" y="20557"/>
                  <a:pt x="15399" y="20515"/>
                  <a:pt x="15986" y="20283"/>
                </a:cubicBezTo>
                <a:cubicBezTo>
                  <a:pt x="16328" y="20147"/>
                  <a:pt x="16591" y="20002"/>
                  <a:pt x="16897" y="19777"/>
                </a:cubicBezTo>
                <a:cubicBezTo>
                  <a:pt x="16926" y="19756"/>
                  <a:pt x="16973" y="19721"/>
                  <a:pt x="17002" y="19700"/>
                </a:cubicBezTo>
                <a:cubicBezTo>
                  <a:pt x="17084" y="19642"/>
                  <a:pt x="17551" y="19229"/>
                  <a:pt x="17606" y="19167"/>
                </a:cubicBezTo>
                <a:cubicBezTo>
                  <a:pt x="17632" y="19136"/>
                  <a:pt x="17685" y="19081"/>
                  <a:pt x="17723" y="19044"/>
                </a:cubicBezTo>
                <a:cubicBezTo>
                  <a:pt x="18058" y="18714"/>
                  <a:pt x="18675" y="17861"/>
                  <a:pt x="19048" y="17211"/>
                </a:cubicBezTo>
                <a:cubicBezTo>
                  <a:pt x="19524" y="16381"/>
                  <a:pt x="19769" y="15854"/>
                  <a:pt x="20144" y="14847"/>
                </a:cubicBezTo>
                <a:cubicBezTo>
                  <a:pt x="20543" y="13773"/>
                  <a:pt x="20760" y="13025"/>
                  <a:pt x="21052" y="11712"/>
                </a:cubicBezTo>
                <a:cubicBezTo>
                  <a:pt x="21142" y="11308"/>
                  <a:pt x="21379" y="9995"/>
                  <a:pt x="21362" y="9995"/>
                </a:cubicBezTo>
                <a:cubicBezTo>
                  <a:pt x="21357" y="9995"/>
                  <a:pt x="21360" y="9973"/>
                  <a:pt x="21369" y="9944"/>
                </a:cubicBezTo>
                <a:cubicBezTo>
                  <a:pt x="21385" y="9888"/>
                  <a:pt x="21420" y="9632"/>
                  <a:pt x="21455" y="9319"/>
                </a:cubicBezTo>
                <a:cubicBezTo>
                  <a:pt x="21483" y="9067"/>
                  <a:pt x="21498" y="9023"/>
                  <a:pt x="21554" y="9023"/>
                </a:cubicBezTo>
                <a:lnTo>
                  <a:pt x="21600" y="9023"/>
                </a:lnTo>
                <a:lnTo>
                  <a:pt x="21600" y="8335"/>
                </a:lnTo>
                <a:lnTo>
                  <a:pt x="21600" y="7648"/>
                </a:lnTo>
                <a:lnTo>
                  <a:pt x="21506" y="7888"/>
                </a:lnTo>
                <a:cubicBezTo>
                  <a:pt x="21436" y="8071"/>
                  <a:pt x="21406" y="8125"/>
                  <a:pt x="21380" y="8107"/>
                </a:cubicBezTo>
                <a:cubicBezTo>
                  <a:pt x="21353" y="8089"/>
                  <a:pt x="21342" y="8112"/>
                  <a:pt x="21326" y="8225"/>
                </a:cubicBezTo>
                <a:cubicBezTo>
                  <a:pt x="21272" y="8596"/>
                  <a:pt x="21259" y="8687"/>
                  <a:pt x="21209" y="9023"/>
                </a:cubicBezTo>
                <a:cubicBezTo>
                  <a:pt x="21179" y="9221"/>
                  <a:pt x="21154" y="9392"/>
                  <a:pt x="21154" y="9403"/>
                </a:cubicBezTo>
                <a:cubicBezTo>
                  <a:pt x="21153" y="9415"/>
                  <a:pt x="21143" y="9482"/>
                  <a:pt x="21131" y="9552"/>
                </a:cubicBezTo>
                <a:cubicBezTo>
                  <a:pt x="21119" y="9622"/>
                  <a:pt x="21104" y="9720"/>
                  <a:pt x="21096" y="9773"/>
                </a:cubicBezTo>
                <a:cubicBezTo>
                  <a:pt x="21088" y="9825"/>
                  <a:pt x="21075" y="9912"/>
                  <a:pt x="21067" y="9964"/>
                </a:cubicBezTo>
                <a:cubicBezTo>
                  <a:pt x="21046" y="10102"/>
                  <a:pt x="20908" y="10871"/>
                  <a:pt x="20860" y="11118"/>
                </a:cubicBezTo>
                <a:cubicBezTo>
                  <a:pt x="20837" y="11235"/>
                  <a:pt x="20804" y="11406"/>
                  <a:pt x="20786" y="11499"/>
                </a:cubicBezTo>
                <a:cubicBezTo>
                  <a:pt x="20734" y="11770"/>
                  <a:pt x="20728" y="11782"/>
                  <a:pt x="20675" y="11710"/>
                </a:cubicBezTo>
                <a:cubicBezTo>
                  <a:pt x="20617" y="11631"/>
                  <a:pt x="20526" y="11630"/>
                  <a:pt x="20468" y="11709"/>
                </a:cubicBezTo>
                <a:cubicBezTo>
                  <a:pt x="20443" y="11742"/>
                  <a:pt x="20369" y="11948"/>
                  <a:pt x="20303" y="12165"/>
                </a:cubicBezTo>
                <a:cubicBezTo>
                  <a:pt x="19616" y="14417"/>
                  <a:pt x="18746" y="16247"/>
                  <a:pt x="17997" y="17023"/>
                </a:cubicBezTo>
                <a:cubicBezTo>
                  <a:pt x="17719" y="17311"/>
                  <a:pt x="17422" y="17492"/>
                  <a:pt x="17229" y="17492"/>
                </a:cubicBezTo>
                <a:cubicBezTo>
                  <a:pt x="17141" y="17492"/>
                  <a:pt x="16943" y="17418"/>
                  <a:pt x="16796" y="17329"/>
                </a:cubicBezTo>
                <a:cubicBezTo>
                  <a:pt x="16691" y="17265"/>
                  <a:pt x="16558" y="17200"/>
                  <a:pt x="16463" y="17165"/>
                </a:cubicBezTo>
                <a:cubicBezTo>
                  <a:pt x="16347" y="17123"/>
                  <a:pt x="16344" y="17033"/>
                  <a:pt x="16456" y="16944"/>
                </a:cubicBezTo>
                <a:cubicBezTo>
                  <a:pt x="16532" y="16884"/>
                  <a:pt x="16537" y="16872"/>
                  <a:pt x="16526" y="16773"/>
                </a:cubicBezTo>
                <a:cubicBezTo>
                  <a:pt x="16519" y="16715"/>
                  <a:pt x="16504" y="16574"/>
                  <a:pt x="16492" y="16461"/>
                </a:cubicBezTo>
                <a:lnTo>
                  <a:pt x="16471" y="16255"/>
                </a:lnTo>
                <a:lnTo>
                  <a:pt x="16366" y="16284"/>
                </a:lnTo>
                <a:cubicBezTo>
                  <a:pt x="15825" y="16438"/>
                  <a:pt x="15378" y="16469"/>
                  <a:pt x="15013" y="16374"/>
                </a:cubicBezTo>
                <a:cubicBezTo>
                  <a:pt x="14733" y="16302"/>
                  <a:pt x="14558" y="16241"/>
                  <a:pt x="14454" y="16180"/>
                </a:cubicBezTo>
                <a:cubicBezTo>
                  <a:pt x="14414" y="16156"/>
                  <a:pt x="14323" y="16107"/>
                  <a:pt x="14252" y="16069"/>
                </a:cubicBezTo>
                <a:cubicBezTo>
                  <a:pt x="14180" y="16032"/>
                  <a:pt x="14097" y="15986"/>
                  <a:pt x="14065" y="15970"/>
                </a:cubicBezTo>
                <a:cubicBezTo>
                  <a:pt x="13934" y="15901"/>
                  <a:pt x="13918" y="15819"/>
                  <a:pt x="13951" y="15382"/>
                </a:cubicBezTo>
                <a:cubicBezTo>
                  <a:pt x="13966" y="15171"/>
                  <a:pt x="13979" y="15193"/>
                  <a:pt x="13790" y="15121"/>
                </a:cubicBezTo>
                <a:cubicBezTo>
                  <a:pt x="13714" y="15092"/>
                  <a:pt x="13643" y="15048"/>
                  <a:pt x="13631" y="15025"/>
                </a:cubicBezTo>
                <a:cubicBezTo>
                  <a:pt x="13606" y="14972"/>
                  <a:pt x="13606" y="14620"/>
                  <a:pt x="13632" y="14501"/>
                </a:cubicBezTo>
                <a:cubicBezTo>
                  <a:pt x="13667" y="14341"/>
                  <a:pt x="13774" y="14152"/>
                  <a:pt x="13865" y="14086"/>
                </a:cubicBezTo>
                <a:cubicBezTo>
                  <a:pt x="13957" y="14019"/>
                  <a:pt x="14199" y="13937"/>
                  <a:pt x="14308" y="13937"/>
                </a:cubicBezTo>
                <a:cubicBezTo>
                  <a:pt x="14549" y="13936"/>
                  <a:pt x="15272" y="13770"/>
                  <a:pt x="15531" y="13657"/>
                </a:cubicBezTo>
                <a:cubicBezTo>
                  <a:pt x="15660" y="13601"/>
                  <a:pt x="15978" y="13397"/>
                  <a:pt x="15991" y="13361"/>
                </a:cubicBezTo>
                <a:cubicBezTo>
                  <a:pt x="15998" y="13343"/>
                  <a:pt x="15977" y="13054"/>
                  <a:pt x="15941" y="12672"/>
                </a:cubicBezTo>
                <a:cubicBezTo>
                  <a:pt x="15924" y="12491"/>
                  <a:pt x="15923" y="12488"/>
                  <a:pt x="15865" y="12510"/>
                </a:cubicBezTo>
                <a:cubicBezTo>
                  <a:pt x="15646" y="12594"/>
                  <a:pt x="15641" y="12594"/>
                  <a:pt x="15623" y="12505"/>
                </a:cubicBezTo>
                <a:cubicBezTo>
                  <a:pt x="15613" y="12458"/>
                  <a:pt x="15603" y="12354"/>
                  <a:pt x="15601" y="12277"/>
                </a:cubicBezTo>
                <a:cubicBezTo>
                  <a:pt x="15597" y="12137"/>
                  <a:pt x="15597" y="12135"/>
                  <a:pt x="15685" y="12087"/>
                </a:cubicBezTo>
                <a:cubicBezTo>
                  <a:pt x="15734" y="12061"/>
                  <a:pt x="15833" y="12007"/>
                  <a:pt x="15904" y="11968"/>
                </a:cubicBezTo>
                <a:cubicBezTo>
                  <a:pt x="15975" y="11929"/>
                  <a:pt x="16056" y="11879"/>
                  <a:pt x="16083" y="11858"/>
                </a:cubicBezTo>
                <a:cubicBezTo>
                  <a:pt x="16278" y="11698"/>
                  <a:pt x="16502" y="11492"/>
                  <a:pt x="16577" y="11403"/>
                </a:cubicBezTo>
                <a:cubicBezTo>
                  <a:pt x="16884" y="11040"/>
                  <a:pt x="17065" y="10789"/>
                  <a:pt x="17245" y="10477"/>
                </a:cubicBezTo>
                <a:cubicBezTo>
                  <a:pt x="17352" y="10291"/>
                  <a:pt x="17353" y="10285"/>
                  <a:pt x="17329" y="10186"/>
                </a:cubicBezTo>
                <a:cubicBezTo>
                  <a:pt x="17315" y="10131"/>
                  <a:pt x="17281" y="10067"/>
                  <a:pt x="17253" y="10041"/>
                </a:cubicBezTo>
                <a:cubicBezTo>
                  <a:pt x="17194" y="9987"/>
                  <a:pt x="17185" y="10012"/>
                  <a:pt x="17411" y="9589"/>
                </a:cubicBezTo>
                <a:cubicBezTo>
                  <a:pt x="17605" y="9226"/>
                  <a:pt x="17847" y="8629"/>
                  <a:pt x="17951" y="8254"/>
                </a:cubicBezTo>
                <a:cubicBezTo>
                  <a:pt x="18084" y="7774"/>
                  <a:pt x="18197" y="7043"/>
                  <a:pt x="18197" y="6659"/>
                </a:cubicBezTo>
                <a:cubicBezTo>
                  <a:pt x="18197" y="6444"/>
                  <a:pt x="18156" y="6353"/>
                  <a:pt x="18056" y="6353"/>
                </a:cubicBezTo>
                <a:cubicBezTo>
                  <a:pt x="17920" y="6353"/>
                  <a:pt x="17692" y="6663"/>
                  <a:pt x="17632" y="6929"/>
                </a:cubicBezTo>
                <a:cubicBezTo>
                  <a:pt x="17591" y="7108"/>
                  <a:pt x="17563" y="7140"/>
                  <a:pt x="17487" y="7091"/>
                </a:cubicBezTo>
                <a:cubicBezTo>
                  <a:pt x="17431" y="7054"/>
                  <a:pt x="17428" y="7045"/>
                  <a:pt x="17433" y="6894"/>
                </a:cubicBezTo>
                <a:cubicBezTo>
                  <a:pt x="17437" y="6755"/>
                  <a:pt x="17433" y="6729"/>
                  <a:pt x="17395" y="6692"/>
                </a:cubicBezTo>
                <a:cubicBezTo>
                  <a:pt x="17372" y="6668"/>
                  <a:pt x="17316" y="6649"/>
                  <a:pt x="17272" y="6649"/>
                </a:cubicBezTo>
                <a:cubicBezTo>
                  <a:pt x="17201" y="6649"/>
                  <a:pt x="17095" y="6560"/>
                  <a:pt x="17095" y="6500"/>
                </a:cubicBezTo>
                <a:cubicBezTo>
                  <a:pt x="17095" y="6489"/>
                  <a:pt x="17110" y="6409"/>
                  <a:pt x="17127" y="6322"/>
                </a:cubicBezTo>
                <a:cubicBezTo>
                  <a:pt x="17161" y="6160"/>
                  <a:pt x="17172" y="5931"/>
                  <a:pt x="17146" y="5931"/>
                </a:cubicBezTo>
                <a:cubicBezTo>
                  <a:pt x="17138" y="5931"/>
                  <a:pt x="17112" y="6028"/>
                  <a:pt x="17087" y="6149"/>
                </a:cubicBezTo>
                <a:cubicBezTo>
                  <a:pt x="17035" y="6411"/>
                  <a:pt x="16939" y="6755"/>
                  <a:pt x="16874" y="6910"/>
                </a:cubicBezTo>
                <a:cubicBezTo>
                  <a:pt x="16820" y="7041"/>
                  <a:pt x="16636" y="7356"/>
                  <a:pt x="16592" y="7392"/>
                </a:cubicBezTo>
                <a:cubicBezTo>
                  <a:pt x="16532" y="7442"/>
                  <a:pt x="16380" y="7284"/>
                  <a:pt x="16301" y="7089"/>
                </a:cubicBezTo>
                <a:lnTo>
                  <a:pt x="16224" y="6901"/>
                </a:lnTo>
                <a:lnTo>
                  <a:pt x="16144" y="7032"/>
                </a:lnTo>
                <a:cubicBezTo>
                  <a:pt x="15883" y="7455"/>
                  <a:pt x="15603" y="7335"/>
                  <a:pt x="15363" y="6697"/>
                </a:cubicBezTo>
                <a:cubicBezTo>
                  <a:pt x="15304" y="6542"/>
                  <a:pt x="15238" y="6342"/>
                  <a:pt x="15216" y="6252"/>
                </a:cubicBezTo>
                <a:cubicBezTo>
                  <a:pt x="15122" y="5875"/>
                  <a:pt x="15064" y="5815"/>
                  <a:pt x="14836" y="5864"/>
                </a:cubicBezTo>
                <a:cubicBezTo>
                  <a:pt x="14692" y="5896"/>
                  <a:pt x="14718" y="5915"/>
                  <a:pt x="14340" y="5528"/>
                </a:cubicBezTo>
                <a:cubicBezTo>
                  <a:pt x="13926" y="5104"/>
                  <a:pt x="13488" y="4638"/>
                  <a:pt x="13141" y="4256"/>
                </a:cubicBezTo>
                <a:cubicBezTo>
                  <a:pt x="13021" y="4123"/>
                  <a:pt x="12886" y="3978"/>
                  <a:pt x="12842" y="3932"/>
                </a:cubicBezTo>
                <a:cubicBezTo>
                  <a:pt x="12797" y="3887"/>
                  <a:pt x="12731" y="3815"/>
                  <a:pt x="12696" y="3772"/>
                </a:cubicBezTo>
                <a:cubicBezTo>
                  <a:pt x="12660" y="3730"/>
                  <a:pt x="12438" y="3490"/>
                  <a:pt x="12201" y="3241"/>
                </a:cubicBezTo>
                <a:cubicBezTo>
                  <a:pt x="11965" y="2992"/>
                  <a:pt x="11732" y="2743"/>
                  <a:pt x="11683" y="2688"/>
                </a:cubicBezTo>
                <a:cubicBezTo>
                  <a:pt x="11596" y="2589"/>
                  <a:pt x="11426" y="2425"/>
                  <a:pt x="11019" y="2046"/>
                </a:cubicBezTo>
                <a:cubicBezTo>
                  <a:pt x="10200" y="1283"/>
                  <a:pt x="9479" y="793"/>
                  <a:pt x="8636" y="423"/>
                </a:cubicBezTo>
                <a:cubicBezTo>
                  <a:pt x="8516" y="370"/>
                  <a:pt x="8241" y="286"/>
                  <a:pt x="7851" y="186"/>
                </a:cubicBezTo>
                <a:cubicBezTo>
                  <a:pt x="7798" y="172"/>
                  <a:pt x="7378" y="156"/>
                  <a:pt x="6919" y="149"/>
                </a:cubicBezTo>
                <a:cubicBezTo>
                  <a:pt x="6302" y="140"/>
                  <a:pt x="6016" y="119"/>
                  <a:pt x="5821" y="68"/>
                </a:cubicBezTo>
                <a:cubicBezTo>
                  <a:pt x="5676" y="30"/>
                  <a:pt x="5452" y="0"/>
                  <a:pt x="5323" y="0"/>
                </a:cubicBezTo>
                <a:close/>
              </a:path>
            </a:pathLst>
          </a:cu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TextBox 7"/>
          <p:cNvSpPr txBox="1"/>
          <p:nvPr/>
        </p:nvSpPr>
        <p:spPr>
          <a:xfrm>
            <a:off x="237108" y="1572223"/>
            <a:ext cx="11717784" cy="713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07000"/>
              </a:lnSpc>
              <a:spcBef>
                <a:spcPts val="800"/>
              </a:spcBef>
              <a:defRPr sz="3600">
                <a:latin typeface="Avenir Book Oblique"/>
                <a:ea typeface="Avenir Book Oblique"/>
                <a:cs typeface="Avenir Book Oblique"/>
                <a:sym typeface="Avenir Book Oblique"/>
              </a:defRPr>
            </a:lvl1pPr>
          </a:lstStyle>
          <a:p>
            <a:pPr/>
            <a:r>
              <a:t>What did the Judaizers encourage and why?</a:t>
            </a:r>
          </a:p>
        </p:txBody>
      </p:sp>
      <p:grpSp>
        <p:nvGrpSpPr>
          <p:cNvPr id="122" name="Group"/>
          <p:cNvGrpSpPr/>
          <p:nvPr/>
        </p:nvGrpSpPr>
        <p:grpSpPr>
          <a:xfrm>
            <a:off x="116427" y="6200602"/>
            <a:ext cx="1301650" cy="464704"/>
            <a:chOff x="0" y="0"/>
            <a:chExt cx="1301648" cy="464702"/>
          </a:xfrm>
        </p:grpSpPr>
        <p:pic>
          <p:nvPicPr>
            <p:cNvPr id="12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2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23" name="Errors from Judaism"/>
          <p:cNvSpPr txBox="1"/>
          <p:nvPr/>
        </p:nvSpPr>
        <p:spPr>
          <a:xfrm>
            <a:off x="604114" y="460818"/>
            <a:ext cx="3575000"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Judaism</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TextBox 7"/>
          <p:cNvSpPr txBox="1"/>
          <p:nvPr/>
        </p:nvSpPr>
        <p:spPr>
          <a:xfrm>
            <a:off x="237108" y="1572223"/>
            <a:ext cx="11717784" cy="713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07000"/>
              </a:lnSpc>
              <a:spcBef>
                <a:spcPts val="800"/>
              </a:spcBef>
              <a:defRPr sz="3600">
                <a:latin typeface="Avenir Book Oblique"/>
                <a:ea typeface="Avenir Book Oblique"/>
                <a:cs typeface="Avenir Book Oblique"/>
                <a:sym typeface="Avenir Book Oblique"/>
              </a:defRPr>
            </a:pPr>
            <a:r>
              <a:t>What did the </a:t>
            </a:r>
            <a:r>
              <a:rPr i="1" u="sng">
                <a:latin typeface="Avenir Heavy"/>
                <a:ea typeface="Avenir Heavy"/>
                <a:cs typeface="Avenir Heavy"/>
                <a:sym typeface="Avenir Heavy"/>
              </a:rPr>
              <a:t>Judaizers</a:t>
            </a:r>
            <a:r>
              <a:t> encourage and why?</a:t>
            </a:r>
          </a:p>
        </p:txBody>
      </p:sp>
      <p:grpSp>
        <p:nvGrpSpPr>
          <p:cNvPr id="128" name="Group"/>
          <p:cNvGrpSpPr/>
          <p:nvPr/>
        </p:nvGrpSpPr>
        <p:grpSpPr>
          <a:xfrm>
            <a:off x="116427" y="6200602"/>
            <a:ext cx="1301650" cy="464704"/>
            <a:chOff x="0" y="0"/>
            <a:chExt cx="1301648" cy="464702"/>
          </a:xfrm>
        </p:grpSpPr>
        <p:pic>
          <p:nvPicPr>
            <p:cNvPr id="126"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27"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29" name="Errors from Judaism"/>
          <p:cNvSpPr txBox="1"/>
          <p:nvPr/>
        </p:nvSpPr>
        <p:spPr>
          <a:xfrm>
            <a:off x="604114" y="460818"/>
            <a:ext cx="3575000"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Judaism</a:t>
            </a:r>
          </a:p>
        </p:txBody>
      </p:sp>
      <p:sp>
        <p:nvSpPr>
          <p:cNvPr id="130" name="Scissors"/>
          <p:cNvSpPr/>
          <p:nvPr/>
        </p:nvSpPr>
        <p:spPr>
          <a:xfrm flipH="1" rot="10800000">
            <a:off x="755578" y="2371960"/>
            <a:ext cx="889001" cy="804813"/>
          </a:xfrm>
          <a:custGeom>
            <a:avLst/>
            <a:gdLst/>
            <a:ahLst/>
            <a:cxnLst>
              <a:cxn ang="0">
                <a:pos x="wd2" y="hd2"/>
              </a:cxn>
              <a:cxn ang="5400000">
                <a:pos x="wd2" y="hd2"/>
              </a:cxn>
              <a:cxn ang="10800000">
                <a:pos x="wd2" y="hd2"/>
              </a:cxn>
              <a:cxn ang="16200000">
                <a:pos x="wd2" y="hd2"/>
              </a:cxn>
            </a:cxnLst>
            <a:rect l="0" t="0" r="r" b="b"/>
            <a:pathLst>
              <a:path w="21506" h="21600" fill="norm" stroke="1" extrusionOk="0">
                <a:moveTo>
                  <a:pt x="7558" y="0"/>
                </a:moveTo>
                <a:cubicBezTo>
                  <a:pt x="6594" y="0"/>
                  <a:pt x="5708" y="535"/>
                  <a:pt x="5187" y="1430"/>
                </a:cubicBezTo>
                <a:cubicBezTo>
                  <a:pt x="4779" y="2130"/>
                  <a:pt x="4642" y="2965"/>
                  <a:pt x="4801" y="3782"/>
                </a:cubicBezTo>
                <a:cubicBezTo>
                  <a:pt x="4959" y="4599"/>
                  <a:pt x="5393" y="5298"/>
                  <a:pt x="6024" y="5750"/>
                </a:cubicBezTo>
                <a:cubicBezTo>
                  <a:pt x="6171" y="5856"/>
                  <a:pt x="6329" y="5946"/>
                  <a:pt x="6494" y="6021"/>
                </a:cubicBezTo>
                <a:lnTo>
                  <a:pt x="6531" y="6043"/>
                </a:lnTo>
                <a:lnTo>
                  <a:pt x="8917" y="7674"/>
                </a:lnTo>
                <a:lnTo>
                  <a:pt x="9567" y="10332"/>
                </a:lnTo>
                <a:lnTo>
                  <a:pt x="7116" y="10766"/>
                </a:lnTo>
                <a:lnTo>
                  <a:pt x="4762" y="8996"/>
                </a:lnTo>
                <a:cubicBezTo>
                  <a:pt x="4633" y="8859"/>
                  <a:pt x="4494" y="8735"/>
                  <a:pt x="4347" y="8630"/>
                </a:cubicBezTo>
                <a:cubicBezTo>
                  <a:pt x="3876" y="8292"/>
                  <a:pt x="3345" y="8133"/>
                  <a:pt x="2821" y="8133"/>
                </a:cubicBezTo>
                <a:cubicBezTo>
                  <a:pt x="1896" y="8133"/>
                  <a:pt x="989" y="8636"/>
                  <a:pt x="451" y="9560"/>
                </a:cubicBezTo>
                <a:cubicBezTo>
                  <a:pt x="43" y="10260"/>
                  <a:pt x="-94" y="11096"/>
                  <a:pt x="64" y="11913"/>
                </a:cubicBezTo>
                <a:cubicBezTo>
                  <a:pt x="223" y="12730"/>
                  <a:pt x="658" y="13429"/>
                  <a:pt x="1289" y="13881"/>
                </a:cubicBezTo>
                <a:cubicBezTo>
                  <a:pt x="2594" y="14816"/>
                  <a:pt x="4341" y="14400"/>
                  <a:pt x="5184" y="12953"/>
                </a:cubicBezTo>
                <a:cubicBezTo>
                  <a:pt x="5255" y="12830"/>
                  <a:pt x="5321" y="12696"/>
                  <a:pt x="5379" y="12558"/>
                </a:cubicBezTo>
                <a:lnTo>
                  <a:pt x="5506" y="12248"/>
                </a:lnTo>
                <a:lnTo>
                  <a:pt x="5755" y="12448"/>
                </a:lnTo>
                <a:cubicBezTo>
                  <a:pt x="6327" y="12907"/>
                  <a:pt x="7269" y="12731"/>
                  <a:pt x="7279" y="12729"/>
                </a:cubicBezTo>
                <a:lnTo>
                  <a:pt x="7316" y="12726"/>
                </a:lnTo>
                <a:lnTo>
                  <a:pt x="12082" y="12582"/>
                </a:lnTo>
                <a:lnTo>
                  <a:pt x="12682" y="12569"/>
                </a:lnTo>
                <a:lnTo>
                  <a:pt x="12680" y="12563"/>
                </a:lnTo>
                <a:lnTo>
                  <a:pt x="21506" y="12295"/>
                </a:lnTo>
                <a:cubicBezTo>
                  <a:pt x="20790" y="11514"/>
                  <a:pt x="20217" y="11228"/>
                  <a:pt x="20211" y="11225"/>
                </a:cubicBezTo>
                <a:lnTo>
                  <a:pt x="20169" y="11199"/>
                </a:lnTo>
                <a:cubicBezTo>
                  <a:pt x="19557" y="10730"/>
                  <a:pt x="18046" y="10594"/>
                  <a:pt x="17516" y="10582"/>
                </a:cubicBezTo>
                <a:lnTo>
                  <a:pt x="12692" y="10205"/>
                </a:lnTo>
                <a:lnTo>
                  <a:pt x="11802" y="10233"/>
                </a:lnTo>
                <a:lnTo>
                  <a:pt x="10602" y="7052"/>
                </a:lnTo>
                <a:cubicBezTo>
                  <a:pt x="10511" y="6749"/>
                  <a:pt x="10178" y="5898"/>
                  <a:pt x="9735" y="5603"/>
                </a:cubicBezTo>
                <a:lnTo>
                  <a:pt x="9476" y="5432"/>
                </a:lnTo>
                <a:lnTo>
                  <a:pt x="9675" y="5180"/>
                </a:lnTo>
                <a:cubicBezTo>
                  <a:pt x="9764" y="5066"/>
                  <a:pt x="9846" y="4944"/>
                  <a:pt x="9918" y="4820"/>
                </a:cubicBezTo>
                <a:cubicBezTo>
                  <a:pt x="10761" y="3373"/>
                  <a:pt x="10386" y="1435"/>
                  <a:pt x="9082" y="500"/>
                </a:cubicBezTo>
                <a:cubicBezTo>
                  <a:pt x="8626" y="173"/>
                  <a:pt x="8099" y="0"/>
                  <a:pt x="7558" y="0"/>
                </a:cubicBezTo>
                <a:close/>
                <a:moveTo>
                  <a:pt x="7556" y="939"/>
                </a:moveTo>
                <a:cubicBezTo>
                  <a:pt x="7935" y="939"/>
                  <a:pt x="8304" y="1059"/>
                  <a:pt x="8623" y="1288"/>
                </a:cubicBezTo>
                <a:cubicBezTo>
                  <a:pt x="9065" y="1605"/>
                  <a:pt x="9367" y="2094"/>
                  <a:pt x="9478" y="2666"/>
                </a:cubicBezTo>
                <a:cubicBezTo>
                  <a:pt x="9589" y="3237"/>
                  <a:pt x="9493" y="3822"/>
                  <a:pt x="9208" y="4311"/>
                </a:cubicBezTo>
                <a:cubicBezTo>
                  <a:pt x="8843" y="4937"/>
                  <a:pt x="8223" y="5311"/>
                  <a:pt x="7549" y="5311"/>
                </a:cubicBezTo>
                <a:cubicBezTo>
                  <a:pt x="7170" y="5311"/>
                  <a:pt x="6801" y="5191"/>
                  <a:pt x="6482" y="4962"/>
                </a:cubicBezTo>
                <a:cubicBezTo>
                  <a:pt x="6041" y="4645"/>
                  <a:pt x="5736" y="4156"/>
                  <a:pt x="5626" y="3584"/>
                </a:cubicBezTo>
                <a:cubicBezTo>
                  <a:pt x="5515" y="3013"/>
                  <a:pt x="5612" y="2428"/>
                  <a:pt x="5898" y="1939"/>
                </a:cubicBezTo>
                <a:cubicBezTo>
                  <a:pt x="6262" y="1313"/>
                  <a:pt x="6882" y="939"/>
                  <a:pt x="7556" y="939"/>
                </a:cubicBezTo>
                <a:close/>
                <a:moveTo>
                  <a:pt x="2791" y="9070"/>
                </a:moveTo>
                <a:cubicBezTo>
                  <a:pt x="3178" y="9063"/>
                  <a:pt x="3555" y="9181"/>
                  <a:pt x="3887" y="9419"/>
                </a:cubicBezTo>
                <a:cubicBezTo>
                  <a:pt x="4800" y="10073"/>
                  <a:pt x="5063" y="11429"/>
                  <a:pt x="4473" y="12442"/>
                </a:cubicBezTo>
                <a:cubicBezTo>
                  <a:pt x="4096" y="13089"/>
                  <a:pt x="3462" y="13443"/>
                  <a:pt x="2815" y="13443"/>
                </a:cubicBezTo>
                <a:cubicBezTo>
                  <a:pt x="2448" y="13443"/>
                  <a:pt x="2078" y="13329"/>
                  <a:pt x="1748" y="13093"/>
                </a:cubicBezTo>
                <a:cubicBezTo>
                  <a:pt x="835" y="12438"/>
                  <a:pt x="572" y="11082"/>
                  <a:pt x="1162" y="10069"/>
                </a:cubicBezTo>
                <a:cubicBezTo>
                  <a:pt x="1447" y="9579"/>
                  <a:pt x="1888" y="9242"/>
                  <a:pt x="2403" y="9119"/>
                </a:cubicBezTo>
                <a:cubicBezTo>
                  <a:pt x="2532" y="9088"/>
                  <a:pt x="2662" y="9073"/>
                  <a:pt x="2791" y="9070"/>
                </a:cubicBezTo>
                <a:close/>
                <a:moveTo>
                  <a:pt x="10915" y="10738"/>
                </a:moveTo>
                <a:cubicBezTo>
                  <a:pt x="10966" y="10732"/>
                  <a:pt x="11019" y="10734"/>
                  <a:pt x="11071" y="10744"/>
                </a:cubicBezTo>
                <a:cubicBezTo>
                  <a:pt x="11140" y="10758"/>
                  <a:pt x="11209" y="10786"/>
                  <a:pt x="11272" y="10832"/>
                </a:cubicBezTo>
                <a:cubicBezTo>
                  <a:pt x="11525" y="11013"/>
                  <a:pt x="11597" y="11385"/>
                  <a:pt x="11434" y="11665"/>
                </a:cubicBezTo>
                <a:cubicBezTo>
                  <a:pt x="11271" y="11945"/>
                  <a:pt x="10933" y="12026"/>
                  <a:pt x="10681" y="11846"/>
                </a:cubicBezTo>
                <a:cubicBezTo>
                  <a:pt x="10429" y="11665"/>
                  <a:pt x="10357" y="11291"/>
                  <a:pt x="10520" y="11011"/>
                </a:cubicBezTo>
                <a:cubicBezTo>
                  <a:pt x="10611" y="10853"/>
                  <a:pt x="10759" y="10759"/>
                  <a:pt x="10915" y="10738"/>
                </a:cubicBezTo>
                <a:close/>
                <a:moveTo>
                  <a:pt x="12892" y="13124"/>
                </a:moveTo>
                <a:lnTo>
                  <a:pt x="10607" y="13169"/>
                </a:lnTo>
                <a:lnTo>
                  <a:pt x="10748" y="13544"/>
                </a:lnTo>
                <a:lnTo>
                  <a:pt x="13033" y="18256"/>
                </a:lnTo>
                <a:cubicBezTo>
                  <a:pt x="13267" y="18800"/>
                  <a:pt x="14000" y="20272"/>
                  <a:pt x="14636" y="20698"/>
                </a:cubicBezTo>
                <a:lnTo>
                  <a:pt x="14676" y="20730"/>
                </a:lnTo>
                <a:cubicBezTo>
                  <a:pt x="14681" y="20735"/>
                  <a:pt x="15151" y="21197"/>
                  <a:pt x="16088" y="21600"/>
                </a:cubicBezTo>
                <a:lnTo>
                  <a:pt x="12892" y="13124"/>
                </a:lnTo>
                <a:close/>
              </a:path>
            </a:pathLst>
          </a:custGeom>
          <a:solidFill>
            <a:srgbClr val="FFFFFF"/>
          </a:solidFill>
          <a:ln w="12700">
            <a:solidFill>
              <a:schemeClr val="accent1"/>
            </a:solidFill>
            <a:miter/>
          </a:ln>
        </p:spPr>
        <p:txBody>
          <a:bodyPr lIns="45719" rIns="45719" anchor="ctr"/>
          <a:lstStyle/>
          <a:p>
            <a:pPr/>
          </a:p>
        </p:txBody>
      </p:sp>
      <p:sp>
        <p:nvSpPr>
          <p:cNvPr id="131" name="Setting"/>
          <p:cNvSpPr/>
          <p:nvPr/>
        </p:nvSpPr>
        <p:spPr>
          <a:xfrm>
            <a:off x="759947" y="4489859"/>
            <a:ext cx="889001" cy="584243"/>
          </a:xfrm>
          <a:custGeom>
            <a:avLst/>
            <a:gdLst/>
            <a:ahLst/>
            <a:cxnLst>
              <a:cxn ang="0">
                <a:pos x="wd2" y="hd2"/>
              </a:cxn>
              <a:cxn ang="5400000">
                <a:pos x="wd2" y="hd2"/>
              </a:cxn>
              <a:cxn ang="10800000">
                <a:pos x="wd2" y="hd2"/>
              </a:cxn>
              <a:cxn ang="16200000">
                <a:pos x="wd2" y="hd2"/>
              </a:cxn>
            </a:cxnLst>
            <a:rect l="0" t="0" r="r" b="b"/>
            <a:pathLst>
              <a:path w="21600" h="21596" fill="norm" stroke="1" extrusionOk="0">
                <a:moveTo>
                  <a:pt x="18325" y="0"/>
                </a:moveTo>
                <a:cubicBezTo>
                  <a:pt x="18228" y="-4"/>
                  <a:pt x="18110" y="120"/>
                  <a:pt x="18021" y="383"/>
                </a:cubicBezTo>
                <a:cubicBezTo>
                  <a:pt x="17924" y="678"/>
                  <a:pt x="17108" y="2601"/>
                  <a:pt x="17076" y="8927"/>
                </a:cubicBezTo>
                <a:cubicBezTo>
                  <a:pt x="17076" y="9189"/>
                  <a:pt x="17141" y="9436"/>
                  <a:pt x="17265" y="9625"/>
                </a:cubicBezTo>
                <a:lnTo>
                  <a:pt x="17530" y="10028"/>
                </a:lnTo>
                <a:cubicBezTo>
                  <a:pt x="17730" y="10332"/>
                  <a:pt x="17837" y="10743"/>
                  <a:pt x="17832" y="11170"/>
                </a:cubicBezTo>
                <a:lnTo>
                  <a:pt x="17680" y="20633"/>
                </a:lnTo>
                <a:cubicBezTo>
                  <a:pt x="17675" y="20896"/>
                  <a:pt x="17816" y="21111"/>
                  <a:pt x="17989" y="21111"/>
                </a:cubicBezTo>
                <a:lnTo>
                  <a:pt x="18350" y="21111"/>
                </a:lnTo>
                <a:lnTo>
                  <a:pt x="18350" y="21093"/>
                </a:lnTo>
                <a:cubicBezTo>
                  <a:pt x="18523" y="21093"/>
                  <a:pt x="18657" y="20880"/>
                  <a:pt x="18657" y="20626"/>
                </a:cubicBezTo>
                <a:cubicBezTo>
                  <a:pt x="18635" y="17323"/>
                  <a:pt x="18495" y="834"/>
                  <a:pt x="18495" y="383"/>
                </a:cubicBezTo>
                <a:cubicBezTo>
                  <a:pt x="18495" y="136"/>
                  <a:pt x="18421" y="4"/>
                  <a:pt x="18325" y="0"/>
                </a:cubicBezTo>
                <a:close/>
                <a:moveTo>
                  <a:pt x="9391" y="72"/>
                </a:moveTo>
                <a:cubicBezTo>
                  <a:pt x="5481" y="72"/>
                  <a:pt x="2317" y="4894"/>
                  <a:pt x="2317" y="10834"/>
                </a:cubicBezTo>
                <a:cubicBezTo>
                  <a:pt x="2317" y="16774"/>
                  <a:pt x="5487" y="21596"/>
                  <a:pt x="9391" y="21596"/>
                </a:cubicBezTo>
                <a:cubicBezTo>
                  <a:pt x="13301" y="21596"/>
                  <a:pt x="16465" y="16774"/>
                  <a:pt x="16465" y="10834"/>
                </a:cubicBezTo>
                <a:cubicBezTo>
                  <a:pt x="16465" y="4894"/>
                  <a:pt x="13301" y="72"/>
                  <a:pt x="9391" y="72"/>
                </a:cubicBezTo>
                <a:close/>
                <a:moveTo>
                  <a:pt x="763" y="1566"/>
                </a:moveTo>
                <a:cubicBezTo>
                  <a:pt x="730" y="1566"/>
                  <a:pt x="709" y="1599"/>
                  <a:pt x="709" y="1648"/>
                </a:cubicBezTo>
                <a:lnTo>
                  <a:pt x="633" y="5173"/>
                </a:lnTo>
                <a:cubicBezTo>
                  <a:pt x="633" y="5222"/>
                  <a:pt x="606" y="5255"/>
                  <a:pt x="579" y="5255"/>
                </a:cubicBezTo>
                <a:lnTo>
                  <a:pt x="476" y="5255"/>
                </a:lnTo>
                <a:cubicBezTo>
                  <a:pt x="443" y="5255"/>
                  <a:pt x="422" y="5214"/>
                  <a:pt x="422" y="5173"/>
                </a:cubicBezTo>
                <a:lnTo>
                  <a:pt x="449" y="1656"/>
                </a:lnTo>
                <a:cubicBezTo>
                  <a:pt x="449" y="1607"/>
                  <a:pt x="422" y="1574"/>
                  <a:pt x="395" y="1574"/>
                </a:cubicBezTo>
                <a:lnTo>
                  <a:pt x="304" y="1574"/>
                </a:lnTo>
                <a:cubicBezTo>
                  <a:pt x="277" y="1574"/>
                  <a:pt x="250" y="1607"/>
                  <a:pt x="250" y="1648"/>
                </a:cubicBezTo>
                <a:lnTo>
                  <a:pt x="0" y="6791"/>
                </a:lnTo>
                <a:cubicBezTo>
                  <a:pt x="0" y="7053"/>
                  <a:pt x="65" y="7308"/>
                  <a:pt x="189" y="7489"/>
                </a:cubicBezTo>
                <a:lnTo>
                  <a:pt x="454" y="7892"/>
                </a:lnTo>
                <a:cubicBezTo>
                  <a:pt x="654" y="8196"/>
                  <a:pt x="761" y="8607"/>
                  <a:pt x="756" y="9034"/>
                </a:cubicBezTo>
                <a:lnTo>
                  <a:pt x="574" y="20610"/>
                </a:lnTo>
                <a:cubicBezTo>
                  <a:pt x="568" y="20873"/>
                  <a:pt x="720" y="21085"/>
                  <a:pt x="898" y="21085"/>
                </a:cubicBezTo>
                <a:lnTo>
                  <a:pt x="1168" y="21085"/>
                </a:lnTo>
                <a:cubicBezTo>
                  <a:pt x="1351" y="21085"/>
                  <a:pt x="1497" y="20873"/>
                  <a:pt x="1492" y="20610"/>
                </a:cubicBezTo>
                <a:lnTo>
                  <a:pt x="1318" y="9042"/>
                </a:lnTo>
                <a:cubicBezTo>
                  <a:pt x="1313" y="8615"/>
                  <a:pt x="1420" y="8195"/>
                  <a:pt x="1620" y="7900"/>
                </a:cubicBezTo>
                <a:lnTo>
                  <a:pt x="1885" y="7497"/>
                </a:lnTo>
                <a:cubicBezTo>
                  <a:pt x="2009" y="7308"/>
                  <a:pt x="2074" y="7061"/>
                  <a:pt x="2074" y="6798"/>
                </a:cubicBezTo>
                <a:lnTo>
                  <a:pt x="1826" y="1648"/>
                </a:lnTo>
                <a:cubicBezTo>
                  <a:pt x="1826" y="1607"/>
                  <a:pt x="1799" y="1574"/>
                  <a:pt x="1772" y="1574"/>
                </a:cubicBezTo>
                <a:lnTo>
                  <a:pt x="1681" y="1574"/>
                </a:lnTo>
                <a:cubicBezTo>
                  <a:pt x="1648" y="1574"/>
                  <a:pt x="1627" y="1615"/>
                  <a:pt x="1627" y="1656"/>
                </a:cubicBezTo>
                <a:lnTo>
                  <a:pt x="1654" y="5173"/>
                </a:lnTo>
                <a:cubicBezTo>
                  <a:pt x="1654" y="5222"/>
                  <a:pt x="1627" y="5255"/>
                  <a:pt x="1600" y="5255"/>
                </a:cubicBezTo>
                <a:lnTo>
                  <a:pt x="1502" y="5255"/>
                </a:lnTo>
                <a:cubicBezTo>
                  <a:pt x="1469" y="5255"/>
                  <a:pt x="1448" y="5222"/>
                  <a:pt x="1448" y="5173"/>
                </a:cubicBezTo>
                <a:lnTo>
                  <a:pt x="1372" y="1648"/>
                </a:lnTo>
                <a:cubicBezTo>
                  <a:pt x="1372" y="1599"/>
                  <a:pt x="1345" y="1566"/>
                  <a:pt x="1318" y="1566"/>
                </a:cubicBezTo>
                <a:lnTo>
                  <a:pt x="1232" y="1566"/>
                </a:lnTo>
                <a:cubicBezTo>
                  <a:pt x="1199" y="1566"/>
                  <a:pt x="1178" y="1599"/>
                  <a:pt x="1178" y="1648"/>
                </a:cubicBezTo>
                <a:lnTo>
                  <a:pt x="1141" y="5173"/>
                </a:lnTo>
                <a:cubicBezTo>
                  <a:pt x="1141" y="5222"/>
                  <a:pt x="1114" y="5255"/>
                  <a:pt x="1087" y="5255"/>
                </a:cubicBezTo>
                <a:lnTo>
                  <a:pt x="989" y="5255"/>
                </a:lnTo>
                <a:cubicBezTo>
                  <a:pt x="956" y="5255"/>
                  <a:pt x="935" y="5222"/>
                  <a:pt x="935" y="5173"/>
                </a:cubicBezTo>
                <a:lnTo>
                  <a:pt x="898" y="1648"/>
                </a:lnTo>
                <a:cubicBezTo>
                  <a:pt x="898" y="1599"/>
                  <a:pt x="871" y="1566"/>
                  <a:pt x="844" y="1566"/>
                </a:cubicBezTo>
                <a:lnTo>
                  <a:pt x="763" y="1566"/>
                </a:lnTo>
                <a:close/>
                <a:moveTo>
                  <a:pt x="9391" y="2806"/>
                </a:moveTo>
                <a:cubicBezTo>
                  <a:pt x="12307" y="2806"/>
                  <a:pt x="14668" y="6406"/>
                  <a:pt x="14668" y="10834"/>
                </a:cubicBezTo>
                <a:cubicBezTo>
                  <a:pt x="14668" y="15262"/>
                  <a:pt x="12307" y="18859"/>
                  <a:pt x="9391" y="18859"/>
                </a:cubicBezTo>
                <a:cubicBezTo>
                  <a:pt x="6475" y="18859"/>
                  <a:pt x="4116" y="15262"/>
                  <a:pt x="4116" y="10834"/>
                </a:cubicBezTo>
                <a:cubicBezTo>
                  <a:pt x="4116" y="6406"/>
                  <a:pt x="6480" y="2806"/>
                  <a:pt x="9391" y="2806"/>
                </a:cubicBezTo>
                <a:close/>
                <a:moveTo>
                  <a:pt x="9391" y="3291"/>
                </a:moveTo>
                <a:cubicBezTo>
                  <a:pt x="6653" y="3291"/>
                  <a:pt x="4435" y="6669"/>
                  <a:pt x="4435" y="10834"/>
                </a:cubicBezTo>
                <a:cubicBezTo>
                  <a:pt x="4435" y="14999"/>
                  <a:pt x="6653" y="18374"/>
                  <a:pt x="9391" y="18374"/>
                </a:cubicBezTo>
                <a:cubicBezTo>
                  <a:pt x="12129" y="18374"/>
                  <a:pt x="14349" y="14999"/>
                  <a:pt x="14349" y="10834"/>
                </a:cubicBezTo>
                <a:cubicBezTo>
                  <a:pt x="14349" y="6669"/>
                  <a:pt x="12129" y="3291"/>
                  <a:pt x="9391" y="3291"/>
                </a:cubicBezTo>
                <a:close/>
                <a:moveTo>
                  <a:pt x="20365" y="4483"/>
                </a:moveTo>
                <a:cubicBezTo>
                  <a:pt x="19641" y="4483"/>
                  <a:pt x="19128" y="5583"/>
                  <a:pt x="19128" y="6947"/>
                </a:cubicBezTo>
                <a:cubicBezTo>
                  <a:pt x="19128" y="7892"/>
                  <a:pt x="19338" y="9049"/>
                  <a:pt x="19754" y="9674"/>
                </a:cubicBezTo>
                <a:cubicBezTo>
                  <a:pt x="19975" y="10002"/>
                  <a:pt x="20061" y="10447"/>
                  <a:pt x="20056" y="10924"/>
                </a:cubicBezTo>
                <a:lnTo>
                  <a:pt x="19933" y="20626"/>
                </a:lnTo>
                <a:cubicBezTo>
                  <a:pt x="19927" y="20888"/>
                  <a:pt x="20067" y="21103"/>
                  <a:pt x="20240" y="21103"/>
                </a:cubicBezTo>
                <a:lnTo>
                  <a:pt x="20493" y="21103"/>
                </a:lnTo>
                <a:cubicBezTo>
                  <a:pt x="20666" y="21103"/>
                  <a:pt x="20802" y="20888"/>
                  <a:pt x="20802" y="20626"/>
                </a:cubicBezTo>
                <a:lnTo>
                  <a:pt x="20672" y="10916"/>
                </a:lnTo>
                <a:cubicBezTo>
                  <a:pt x="20666" y="10448"/>
                  <a:pt x="20753" y="9994"/>
                  <a:pt x="20974" y="9666"/>
                </a:cubicBezTo>
                <a:cubicBezTo>
                  <a:pt x="21390" y="9050"/>
                  <a:pt x="21600" y="7884"/>
                  <a:pt x="21600" y="6947"/>
                </a:cubicBezTo>
                <a:cubicBezTo>
                  <a:pt x="21600" y="5592"/>
                  <a:pt x="21088" y="4483"/>
                  <a:pt x="20365" y="4483"/>
                </a:cubicBezTo>
                <a:close/>
              </a:path>
            </a:pathLst>
          </a:custGeom>
          <a:solidFill>
            <a:srgbClr val="FFFFFF"/>
          </a:solidFill>
          <a:ln w="12700">
            <a:solidFill>
              <a:schemeClr val="accent1"/>
            </a:solidFill>
            <a:miter/>
          </a:ln>
        </p:spPr>
        <p:txBody>
          <a:bodyPr lIns="45719" rIns="45719" anchor="ctr"/>
          <a:lstStyle/>
          <a:p>
            <a:pPr/>
          </a:p>
        </p:txBody>
      </p:sp>
      <p:sp>
        <p:nvSpPr>
          <p:cNvPr id="132" name="Gavel"/>
          <p:cNvSpPr/>
          <p:nvPr/>
        </p:nvSpPr>
        <p:spPr>
          <a:xfrm rot="20760000">
            <a:off x="686921" y="3461129"/>
            <a:ext cx="982615" cy="5037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77" y="0"/>
                </a:moveTo>
                <a:cubicBezTo>
                  <a:pt x="15836" y="0"/>
                  <a:pt x="15475" y="677"/>
                  <a:pt x="15455" y="1529"/>
                </a:cubicBezTo>
                <a:lnTo>
                  <a:pt x="15009" y="1529"/>
                </a:lnTo>
                <a:lnTo>
                  <a:pt x="15009" y="7123"/>
                </a:lnTo>
                <a:lnTo>
                  <a:pt x="21600" y="7123"/>
                </a:lnTo>
                <a:lnTo>
                  <a:pt x="21600" y="1529"/>
                </a:lnTo>
                <a:lnTo>
                  <a:pt x="21154" y="1529"/>
                </a:lnTo>
                <a:cubicBezTo>
                  <a:pt x="21134" y="677"/>
                  <a:pt x="20773" y="0"/>
                  <a:pt x="20332" y="0"/>
                </a:cubicBezTo>
                <a:lnTo>
                  <a:pt x="16277" y="0"/>
                </a:lnTo>
                <a:close/>
                <a:moveTo>
                  <a:pt x="15549" y="8078"/>
                </a:moveTo>
                <a:lnTo>
                  <a:pt x="15549" y="9328"/>
                </a:lnTo>
                <a:lnTo>
                  <a:pt x="14122" y="9328"/>
                </a:lnTo>
                <a:lnTo>
                  <a:pt x="14122" y="8652"/>
                </a:lnTo>
                <a:lnTo>
                  <a:pt x="12958" y="8652"/>
                </a:lnTo>
                <a:lnTo>
                  <a:pt x="12958" y="9328"/>
                </a:lnTo>
                <a:lnTo>
                  <a:pt x="643" y="9328"/>
                </a:lnTo>
                <a:cubicBezTo>
                  <a:pt x="287" y="9328"/>
                  <a:pt x="0" y="9985"/>
                  <a:pt x="0" y="10795"/>
                </a:cubicBezTo>
                <a:cubicBezTo>
                  <a:pt x="0" y="11605"/>
                  <a:pt x="287" y="12262"/>
                  <a:pt x="643" y="12262"/>
                </a:cubicBezTo>
                <a:lnTo>
                  <a:pt x="12958" y="12262"/>
                </a:lnTo>
                <a:lnTo>
                  <a:pt x="12958" y="12938"/>
                </a:lnTo>
                <a:lnTo>
                  <a:pt x="14122" y="12938"/>
                </a:lnTo>
                <a:lnTo>
                  <a:pt x="14122" y="12262"/>
                </a:lnTo>
                <a:lnTo>
                  <a:pt x="15549" y="12262"/>
                </a:lnTo>
                <a:lnTo>
                  <a:pt x="15549" y="13512"/>
                </a:lnTo>
                <a:lnTo>
                  <a:pt x="21060" y="13512"/>
                </a:lnTo>
                <a:lnTo>
                  <a:pt x="21060" y="8078"/>
                </a:lnTo>
                <a:lnTo>
                  <a:pt x="15549" y="8078"/>
                </a:lnTo>
                <a:close/>
                <a:moveTo>
                  <a:pt x="15009" y="14477"/>
                </a:moveTo>
                <a:lnTo>
                  <a:pt x="15009" y="20071"/>
                </a:lnTo>
                <a:lnTo>
                  <a:pt x="15455" y="20071"/>
                </a:lnTo>
                <a:cubicBezTo>
                  <a:pt x="15475" y="20923"/>
                  <a:pt x="15836" y="21600"/>
                  <a:pt x="16277" y="21600"/>
                </a:cubicBezTo>
                <a:lnTo>
                  <a:pt x="20332" y="21600"/>
                </a:lnTo>
                <a:cubicBezTo>
                  <a:pt x="20773" y="21600"/>
                  <a:pt x="21134" y="20923"/>
                  <a:pt x="21154" y="20071"/>
                </a:cubicBezTo>
                <a:lnTo>
                  <a:pt x="21600" y="20071"/>
                </a:lnTo>
                <a:lnTo>
                  <a:pt x="21600" y="14477"/>
                </a:lnTo>
                <a:lnTo>
                  <a:pt x="15009" y="14477"/>
                </a:lnTo>
                <a:close/>
              </a:path>
            </a:pathLst>
          </a:custGeom>
          <a:solidFill>
            <a:srgbClr val="FFFFFF"/>
          </a:solidFill>
          <a:ln w="12700">
            <a:solidFill>
              <a:schemeClr val="accent1"/>
            </a:solidFill>
            <a:miter/>
          </a:ln>
        </p:spPr>
        <p:txBody>
          <a:bodyPr lIns="45719" rIns="45719" anchor="ctr"/>
          <a:lstStyle/>
          <a:p>
            <a:pPr/>
          </a:p>
        </p:txBody>
      </p:sp>
      <p:grpSp>
        <p:nvGrpSpPr>
          <p:cNvPr id="137" name="Group"/>
          <p:cNvGrpSpPr/>
          <p:nvPr/>
        </p:nvGrpSpPr>
        <p:grpSpPr>
          <a:xfrm>
            <a:off x="6980494" y="2797929"/>
            <a:ext cx="1634904" cy="1532723"/>
            <a:chOff x="0" y="0"/>
            <a:chExt cx="1634903" cy="1532721"/>
          </a:xfrm>
        </p:grpSpPr>
        <p:pic>
          <p:nvPicPr>
            <p:cNvPr id="133" name="Image" descr="Image"/>
            <p:cNvPicPr>
              <a:picLocks noChangeAspect="1"/>
            </p:cNvPicPr>
            <p:nvPr/>
          </p:nvPicPr>
          <p:blipFill>
            <a:blip r:embed="rId4">
              <a:extLst/>
            </a:blip>
            <a:stretch>
              <a:fillRect/>
            </a:stretch>
          </p:blipFill>
          <p:spPr>
            <a:xfrm>
              <a:off x="0" y="0"/>
              <a:ext cx="1634904" cy="1532722"/>
            </a:xfrm>
            <a:prstGeom prst="rect">
              <a:avLst/>
            </a:prstGeom>
            <a:ln w="12700" cap="flat">
              <a:noFill/>
              <a:miter lim="400000"/>
            </a:ln>
            <a:effectLst/>
          </p:spPr>
        </p:pic>
        <p:grpSp>
          <p:nvGrpSpPr>
            <p:cNvPr id="136" name="Group"/>
            <p:cNvGrpSpPr/>
            <p:nvPr/>
          </p:nvGrpSpPr>
          <p:grpSpPr>
            <a:xfrm>
              <a:off x="499611" y="404455"/>
              <a:ext cx="635682" cy="723812"/>
              <a:chOff x="0" y="0"/>
              <a:chExt cx="635680" cy="723810"/>
            </a:xfrm>
          </p:grpSpPr>
          <p:sp>
            <p:nvSpPr>
              <p:cNvPr id="134" name="Triangle"/>
              <p:cNvSpPr/>
              <p:nvPr/>
            </p:nvSpPr>
            <p:spPr>
              <a:xfrm flipH="1" rot="10800000">
                <a:off x="11493" y="176433"/>
                <a:ext cx="624188" cy="5473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noFill/>
              <a:ln w="38100" cap="flat">
                <a:solidFill>
                  <a:srgbClr val="000000"/>
                </a:solidFill>
                <a:prstDash val="solid"/>
                <a:miter lim="800000"/>
              </a:ln>
              <a:effectLst/>
            </p:spPr>
            <p:txBody>
              <a:bodyPr wrap="square" lIns="45719" tIns="45719" rIns="45719" bIns="45719" numCol="1" anchor="ctr">
                <a:noAutofit/>
              </a:bodyPr>
              <a:lstStyle/>
              <a:p>
                <a:pPr/>
              </a:p>
            </p:txBody>
          </p:sp>
          <p:sp>
            <p:nvSpPr>
              <p:cNvPr id="135" name="Triangle"/>
              <p:cNvSpPr/>
              <p:nvPr/>
            </p:nvSpPr>
            <p:spPr>
              <a:xfrm>
                <a:off x="0" y="0"/>
                <a:ext cx="624187" cy="5473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noFill/>
              <a:ln w="38100" cap="flat">
                <a:solidFill>
                  <a:srgbClr val="000000"/>
                </a:solidFill>
                <a:prstDash val="solid"/>
                <a:miter lim="800000"/>
              </a:ln>
              <a:effectLst/>
            </p:spPr>
            <p:txBody>
              <a:bodyPr wrap="square" lIns="45719" tIns="45719" rIns="45719" bIns="45719" numCol="1" anchor="ctr">
                <a:noAutofit/>
              </a:bodyPr>
              <a:lstStyle/>
              <a:p>
                <a:pPr/>
              </a:p>
            </p:txBody>
          </p:sp>
        </p:grpSp>
      </p:grpSp>
      <p:sp>
        <p:nvSpPr>
          <p:cNvPr id="138" name="Galatians 2:3"/>
          <p:cNvSpPr txBox="1"/>
          <p:nvPr/>
        </p:nvSpPr>
        <p:spPr>
          <a:xfrm>
            <a:off x="2274264" y="2548364"/>
            <a:ext cx="1917215"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300">
                <a:uFill>
                  <a:solidFill>
                    <a:srgbClr val="000000"/>
                  </a:solidFill>
                </a:uFill>
                <a:latin typeface="Century Schoolbook"/>
                <a:ea typeface="Century Schoolbook"/>
                <a:cs typeface="Century Schoolbook"/>
                <a:sym typeface="Century Schoolbook"/>
              </a:defRPr>
            </a:lvl1pPr>
          </a:lstStyle>
          <a:p>
            <a:pPr/>
            <a:r>
              <a:t>Galatians 2:3</a:t>
            </a:r>
          </a:p>
        </p:txBody>
      </p:sp>
      <p:sp>
        <p:nvSpPr>
          <p:cNvPr id="139" name="Galatians 4:10"/>
          <p:cNvSpPr txBox="1"/>
          <p:nvPr/>
        </p:nvSpPr>
        <p:spPr>
          <a:xfrm>
            <a:off x="2308907" y="3406910"/>
            <a:ext cx="2079667"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300">
                <a:uFill>
                  <a:solidFill>
                    <a:srgbClr val="000000"/>
                  </a:solidFill>
                </a:uFill>
                <a:latin typeface="Century Schoolbook"/>
                <a:ea typeface="Century Schoolbook"/>
                <a:cs typeface="Century Schoolbook"/>
                <a:sym typeface="Century Schoolbook"/>
              </a:defRPr>
            </a:lvl1pPr>
          </a:lstStyle>
          <a:p>
            <a:pPr/>
            <a:r>
              <a:t>Galatians 4:10</a:t>
            </a:r>
          </a:p>
        </p:txBody>
      </p:sp>
      <p:sp>
        <p:nvSpPr>
          <p:cNvPr id="140" name="Galatians 2:11-14"/>
          <p:cNvSpPr txBox="1"/>
          <p:nvPr/>
        </p:nvSpPr>
        <p:spPr>
          <a:xfrm>
            <a:off x="2342432" y="4483509"/>
            <a:ext cx="2501842"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300">
                <a:uFill>
                  <a:solidFill>
                    <a:srgbClr val="000000"/>
                  </a:solidFill>
                </a:uFill>
                <a:latin typeface="Century Schoolbook"/>
                <a:ea typeface="Century Schoolbook"/>
                <a:cs typeface="Century Schoolbook"/>
                <a:sym typeface="Century Schoolbook"/>
              </a:defRPr>
            </a:lvl1pPr>
          </a:lstStyle>
          <a:p>
            <a:pPr/>
            <a:r>
              <a:t>Galatians 2:11-14</a:t>
            </a:r>
          </a:p>
        </p:txBody>
      </p:sp>
      <p:sp>
        <p:nvSpPr>
          <p:cNvPr id="141" name="Acts 15"/>
          <p:cNvSpPr txBox="1"/>
          <p:nvPr/>
        </p:nvSpPr>
        <p:spPr>
          <a:xfrm>
            <a:off x="9176963" y="3205479"/>
            <a:ext cx="1099677"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300">
                <a:uFill>
                  <a:solidFill>
                    <a:srgbClr val="000000"/>
                  </a:solidFill>
                </a:uFill>
                <a:latin typeface="Century Schoolbook"/>
                <a:ea typeface="Century Schoolbook"/>
                <a:cs typeface="Century Schoolbook"/>
                <a:sym typeface="Century Schoolbook"/>
              </a:defRPr>
            </a:lvl1pPr>
          </a:lstStyle>
          <a:p>
            <a:pPr/>
            <a:r>
              <a:t>Acts 15</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47" name="Group"/>
          <p:cNvGrpSpPr/>
          <p:nvPr/>
        </p:nvGrpSpPr>
        <p:grpSpPr>
          <a:xfrm>
            <a:off x="2995397" y="4009637"/>
            <a:ext cx="8723614" cy="2287589"/>
            <a:chOff x="-63499" y="0"/>
            <a:chExt cx="8723612" cy="2287587"/>
          </a:xfrm>
        </p:grpSpPr>
        <p:grpSp>
          <p:nvGrpSpPr>
            <p:cNvPr id="145" name="Image"/>
            <p:cNvGrpSpPr/>
            <p:nvPr/>
          </p:nvGrpSpPr>
          <p:grpSpPr>
            <a:xfrm>
              <a:off x="-63500" y="56980"/>
              <a:ext cx="1995700" cy="2173582"/>
              <a:chOff x="0" y="0"/>
              <a:chExt cx="1995699" cy="2173580"/>
            </a:xfrm>
          </p:grpSpPr>
          <p:pic>
            <p:nvPicPr>
              <p:cNvPr id="144" name="Image" descr="Image"/>
              <p:cNvPicPr>
                <a:picLocks noChangeAspect="1"/>
              </p:cNvPicPr>
              <p:nvPr/>
            </p:nvPicPr>
            <p:blipFill>
              <a:blip r:embed="rId2">
                <a:extLst/>
              </a:blip>
              <a:srcRect l="19912" t="2461" r="19912" b="66870"/>
              <a:stretch>
                <a:fillRect/>
              </a:stretch>
            </p:blipFill>
            <p:spPr>
              <a:xfrm>
                <a:off x="63500" y="63500"/>
                <a:ext cx="1868700" cy="2033881"/>
              </a:xfrm>
              <a:prstGeom prst="rect">
                <a:avLst/>
              </a:prstGeom>
              <a:ln>
                <a:noFill/>
              </a:ln>
              <a:effectLst/>
            </p:spPr>
          </p:pic>
          <p:pic>
            <p:nvPicPr>
              <p:cNvPr id="143" name="Image" descr="Image"/>
              <p:cNvPicPr>
                <a:picLocks noChangeAspect="0"/>
              </p:cNvPicPr>
              <p:nvPr/>
            </p:nvPicPr>
            <p:blipFill>
              <a:blip r:embed="rId3">
                <a:extLst/>
              </a:blip>
              <a:stretch>
                <a:fillRect/>
              </a:stretch>
            </p:blipFill>
            <p:spPr>
              <a:xfrm>
                <a:off x="0" y="-1"/>
                <a:ext cx="1995700" cy="2173582"/>
              </a:xfrm>
              <a:prstGeom prst="rect">
                <a:avLst/>
              </a:prstGeom>
              <a:effectLst/>
            </p:spPr>
          </p:pic>
        </p:grpSp>
        <p:sp>
          <p:nvSpPr>
            <p:cNvPr id="146" name="'If we are still living in the practice of Judaism, it is an admission that we have failed to receive the gift of grace ... to profess Jesus Christ while continuing to follow Jewish customs is an absurdity. The Christian faith does not look to Judaism, b"/>
            <p:cNvSpPr/>
            <p:nvPr/>
          </p:nvSpPr>
          <p:spPr>
            <a:xfrm>
              <a:off x="1747740" y="0"/>
              <a:ext cx="6912373" cy="22875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50" y="0"/>
                  </a:moveTo>
                  <a:cubicBezTo>
                    <a:pt x="1379" y="0"/>
                    <a:pt x="1240" y="419"/>
                    <a:pt x="1240" y="937"/>
                  </a:cubicBezTo>
                  <a:lnTo>
                    <a:pt x="1240" y="7499"/>
                  </a:lnTo>
                  <a:lnTo>
                    <a:pt x="0" y="9372"/>
                  </a:lnTo>
                  <a:lnTo>
                    <a:pt x="1240" y="11246"/>
                  </a:lnTo>
                  <a:lnTo>
                    <a:pt x="1240" y="20663"/>
                  </a:lnTo>
                  <a:cubicBezTo>
                    <a:pt x="1240" y="21181"/>
                    <a:pt x="1379" y="21600"/>
                    <a:pt x="1550" y="21600"/>
                  </a:cubicBezTo>
                  <a:lnTo>
                    <a:pt x="21290" y="21600"/>
                  </a:lnTo>
                  <a:cubicBezTo>
                    <a:pt x="21461" y="21600"/>
                    <a:pt x="21600" y="21181"/>
                    <a:pt x="21600" y="20663"/>
                  </a:cubicBezTo>
                  <a:lnTo>
                    <a:pt x="21600" y="937"/>
                  </a:lnTo>
                  <a:cubicBezTo>
                    <a:pt x="21600" y="419"/>
                    <a:pt x="21461" y="0"/>
                    <a:pt x="21290" y="0"/>
                  </a:cubicBezTo>
                  <a:lnTo>
                    <a:pt x="1550" y="0"/>
                  </a:lnTo>
                  <a:close/>
                </a:path>
              </a:pathLst>
            </a:custGeom>
            <a:noFill/>
            <a:ln w="127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defTabSz="457200">
                <a:spcBef>
                  <a:spcPts val="1600"/>
                </a:spcBef>
                <a:defRPr i="1" sz="2000">
                  <a:solidFill>
                    <a:srgbClr val="212529"/>
                  </a:solidFill>
                  <a:latin typeface="Avenir Medium"/>
                  <a:ea typeface="Avenir Medium"/>
                  <a:cs typeface="Avenir Medium"/>
                  <a:sym typeface="Avenir Medium"/>
                </a:defRPr>
              </a:lvl1pPr>
            </a:lstStyle>
            <a:p>
              <a:pPr/>
              <a:r>
                <a:t>'If we are still living in the practice of Judaism, it is an admission that we have failed to receive the gift of grace ... to profess Jesus Christ while continuing to follow Jewish customs is an absurdity. The Christian faith does not look to Judaism, but Judaism looks to Christianity'.</a:t>
              </a:r>
            </a:p>
          </p:txBody>
        </p:sp>
      </p:grpSp>
      <p:sp>
        <p:nvSpPr>
          <p:cNvPr id="148" name="TextBox 7"/>
          <p:cNvSpPr txBox="1"/>
          <p:nvPr/>
        </p:nvSpPr>
        <p:spPr>
          <a:xfrm>
            <a:off x="725629" y="1423570"/>
            <a:ext cx="11229263" cy="713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07000"/>
              </a:lnSpc>
              <a:spcBef>
                <a:spcPts val="800"/>
              </a:spcBef>
              <a:defRPr sz="3600">
                <a:latin typeface="Avenir Book Oblique"/>
                <a:ea typeface="Avenir Book Oblique"/>
                <a:cs typeface="Avenir Book Oblique"/>
                <a:sym typeface="Avenir Book Oblique"/>
              </a:defRPr>
            </a:lvl1pPr>
          </a:lstStyle>
          <a:p>
            <a:pPr/>
            <a:r>
              <a:t>What is at stake?</a:t>
            </a:r>
          </a:p>
        </p:txBody>
      </p:sp>
      <p:grpSp>
        <p:nvGrpSpPr>
          <p:cNvPr id="151" name="Group"/>
          <p:cNvGrpSpPr/>
          <p:nvPr/>
        </p:nvGrpSpPr>
        <p:grpSpPr>
          <a:xfrm>
            <a:off x="116427" y="6200602"/>
            <a:ext cx="1301650" cy="464704"/>
            <a:chOff x="0" y="0"/>
            <a:chExt cx="1301648" cy="464702"/>
          </a:xfrm>
        </p:grpSpPr>
        <p:pic>
          <p:nvPicPr>
            <p:cNvPr id="149" name="Copy of TrainingWORKS -LMAP mono (transparent).png" descr="Copy of TrainingWORKS -LMAP mono (transparent).png"/>
            <p:cNvPicPr>
              <a:picLocks noChangeAspect="1"/>
            </p:cNvPicPr>
            <p:nvPr/>
          </p:nvPicPr>
          <p:blipFill>
            <a:blip r:embed="rId4">
              <a:extLst/>
            </a:blip>
            <a:stretch>
              <a:fillRect/>
            </a:stretch>
          </p:blipFill>
          <p:spPr>
            <a:xfrm>
              <a:off x="0" y="0"/>
              <a:ext cx="1301649" cy="339897"/>
            </a:xfrm>
            <a:prstGeom prst="rect">
              <a:avLst/>
            </a:prstGeom>
            <a:ln w="12700" cap="flat">
              <a:noFill/>
              <a:miter lim="400000"/>
            </a:ln>
            <a:effectLst/>
          </p:spPr>
        </p:pic>
        <p:pic>
          <p:nvPicPr>
            <p:cNvPr id="150" name="TrainingWORKS SOM-LMAP mono.png" descr="TrainingWORKS SOM-LMAP mono.png"/>
            <p:cNvPicPr>
              <a:picLocks noChangeAspect="1"/>
            </p:cNvPicPr>
            <p:nvPr/>
          </p:nvPicPr>
          <p:blipFill>
            <a:blip r:embed="rId5">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52" name="Errors from Judaism"/>
          <p:cNvSpPr txBox="1"/>
          <p:nvPr/>
        </p:nvSpPr>
        <p:spPr>
          <a:xfrm>
            <a:off x="604114" y="460818"/>
            <a:ext cx="3575000"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Judaism</a:t>
            </a:r>
          </a:p>
        </p:txBody>
      </p:sp>
      <p:sp>
        <p:nvSpPr>
          <p:cNvPr id="153" name="Galatians 5:2-6…"/>
          <p:cNvSpPr txBox="1"/>
          <p:nvPr/>
        </p:nvSpPr>
        <p:spPr>
          <a:xfrm>
            <a:off x="1718602" y="2500623"/>
            <a:ext cx="5756131" cy="119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400">
                <a:uFill>
                  <a:solidFill>
                    <a:srgbClr val="000000"/>
                  </a:solidFill>
                </a:uFill>
                <a:latin typeface="Century Schoolbook"/>
                <a:ea typeface="Century Schoolbook"/>
                <a:cs typeface="Century Schoolbook"/>
                <a:sym typeface="Century Schoolbook"/>
              </a:defRPr>
            </a:pPr>
            <a:r>
              <a:t>Galatians 5:2-6</a:t>
            </a:r>
          </a:p>
          <a:p>
            <a:pPr defTabSz="457200">
              <a:defRPr sz="2400">
                <a:uFill>
                  <a:solidFill>
                    <a:srgbClr val="000000"/>
                  </a:solidFill>
                </a:uFill>
                <a:latin typeface="Century Schoolbook"/>
                <a:ea typeface="Century Schoolbook"/>
                <a:cs typeface="Century Schoolbook"/>
                <a:sym typeface="Century Schoolbook"/>
              </a:defRPr>
            </a:pPr>
          </a:p>
          <a:p>
            <a:pPr defTabSz="457200">
              <a:defRPr sz="2400">
                <a:uFill>
                  <a:solidFill>
                    <a:srgbClr val="000000"/>
                  </a:solidFill>
                </a:uFill>
                <a:latin typeface="Century Schoolbook"/>
                <a:ea typeface="Century Schoolbook"/>
                <a:cs typeface="Century Schoolbook"/>
                <a:sym typeface="Century Schoolbook"/>
              </a:defRPr>
            </a:pPr>
            <a:r>
              <a:t>Acts 15:11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47"/>
                                        </p:tgtEl>
                                        <p:attrNameLst>
                                          <p:attrName>style.visibility</p:attrName>
                                        </p:attrNameLst>
                                      </p:cBhvr>
                                      <p:to>
                                        <p:strVal val="visible"/>
                                      </p:to>
                                    </p:set>
                                    <p:animEffect filter="dissolve" transition="in">
                                      <p:cBhvr>
                                        <p:cTn id="7" dur="15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7"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TextBox 7"/>
          <p:cNvSpPr txBox="1"/>
          <p:nvPr/>
        </p:nvSpPr>
        <p:spPr>
          <a:xfrm>
            <a:off x="725629" y="1423570"/>
            <a:ext cx="11229263" cy="20454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07000"/>
              </a:lnSpc>
              <a:spcBef>
                <a:spcPts val="800"/>
              </a:spcBef>
              <a:defRPr sz="3600">
                <a:latin typeface="Avenir Book Oblique"/>
                <a:ea typeface="Avenir Book Oblique"/>
                <a:cs typeface="Avenir Book Oblique"/>
                <a:sym typeface="Avenir Book Oblique"/>
              </a:defRPr>
            </a:pPr>
            <a:r>
              <a:rPr i="1" u="sng">
                <a:latin typeface="Avenir Heavy"/>
                <a:ea typeface="Avenir Heavy"/>
                <a:cs typeface="Avenir Heavy"/>
                <a:sym typeface="Avenir Heavy"/>
              </a:rPr>
              <a:t>Ebionism</a:t>
            </a:r>
            <a:r>
              <a:t> was a syncretistic approach to the gospel that combined Christianity and Orthodox Judaism, and persisted into the 3rd century.</a:t>
            </a:r>
          </a:p>
        </p:txBody>
      </p:sp>
      <p:grpSp>
        <p:nvGrpSpPr>
          <p:cNvPr id="158" name="Group"/>
          <p:cNvGrpSpPr/>
          <p:nvPr/>
        </p:nvGrpSpPr>
        <p:grpSpPr>
          <a:xfrm>
            <a:off x="116427" y="6200602"/>
            <a:ext cx="1301650" cy="464704"/>
            <a:chOff x="0" y="0"/>
            <a:chExt cx="1301648" cy="464702"/>
          </a:xfrm>
        </p:grpSpPr>
        <p:pic>
          <p:nvPicPr>
            <p:cNvPr id="156"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57"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59" name="Errors from Judaism"/>
          <p:cNvSpPr txBox="1"/>
          <p:nvPr/>
        </p:nvSpPr>
        <p:spPr>
          <a:xfrm>
            <a:off x="604114" y="460818"/>
            <a:ext cx="3575000"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Judaism</a:t>
            </a:r>
          </a:p>
        </p:txBody>
      </p:sp>
      <p:pic>
        <p:nvPicPr>
          <p:cNvPr id="160" name="Image" descr="Image"/>
          <p:cNvPicPr>
            <a:picLocks noChangeAspect="1"/>
          </p:cNvPicPr>
          <p:nvPr/>
        </p:nvPicPr>
        <p:blipFill>
          <a:blip r:embed="rId4">
            <a:extLst/>
          </a:blip>
          <a:stretch>
            <a:fillRect/>
          </a:stretch>
        </p:blipFill>
        <p:spPr>
          <a:xfrm>
            <a:off x="2205056" y="3668725"/>
            <a:ext cx="8270409" cy="3146790"/>
          </a:xfrm>
          <a:prstGeom prst="rect">
            <a:avLst/>
          </a:prstGeom>
          <a:ln w="12700">
            <a:miter lim="400000"/>
          </a:ln>
          <a:effectLst>
            <a:outerShdw sx="100000" sy="100000" kx="0" ky="0" algn="b" rotWithShape="0" blurRad="254000" dist="127000" dir="16200000">
              <a:srgbClr val="000000">
                <a:alpha val="35495"/>
              </a:srgbClr>
            </a:outerShdw>
          </a:effectLst>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 name="Image" descr="Image"/>
          <p:cNvPicPr>
            <a:picLocks noChangeAspect="1"/>
          </p:cNvPicPr>
          <p:nvPr/>
        </p:nvPicPr>
        <p:blipFill>
          <a:blip r:embed="rId2">
            <a:alphaModFix amt="23093"/>
            <a:extLst/>
          </a:blip>
          <a:stretch>
            <a:fillRect/>
          </a:stretch>
        </p:blipFill>
        <p:spPr>
          <a:xfrm>
            <a:off x="13713" y="25280"/>
            <a:ext cx="3828849" cy="1456830"/>
          </a:xfrm>
          <a:prstGeom prst="rect">
            <a:avLst/>
          </a:prstGeom>
          <a:ln w="12700">
            <a:miter lim="400000"/>
          </a:ln>
        </p:spPr>
      </p:pic>
      <p:sp>
        <p:nvSpPr>
          <p:cNvPr id="163" name="TextBox 7"/>
          <p:cNvSpPr txBox="1"/>
          <p:nvPr/>
        </p:nvSpPr>
        <p:spPr>
          <a:xfrm>
            <a:off x="4024729" y="167341"/>
            <a:ext cx="7994534" cy="74866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lnSpc>
                <a:spcPct val="107000"/>
              </a:lnSpc>
              <a:spcBef>
                <a:spcPts val="800"/>
              </a:spcBef>
              <a:defRPr>
                <a:latin typeface="Avenir Book Oblique"/>
                <a:ea typeface="Avenir Book Oblique"/>
                <a:cs typeface="Avenir Book Oblique"/>
                <a:sym typeface="Avenir Book Oblique"/>
              </a:defRPr>
            </a:pPr>
            <a:r>
              <a:rPr i="1" u="sng">
                <a:latin typeface="Avenir Heavy"/>
                <a:ea typeface="Avenir Heavy"/>
                <a:cs typeface="Avenir Heavy"/>
                <a:sym typeface="Avenir Heavy"/>
              </a:rPr>
              <a:t>Ebionism</a:t>
            </a:r>
            <a:r>
              <a:t> was a syncretistic approach to the gospel that combined Christianity and Orthodox Judaism, and persisted into the 3rd century.</a:t>
            </a:r>
          </a:p>
        </p:txBody>
      </p:sp>
      <p:grpSp>
        <p:nvGrpSpPr>
          <p:cNvPr id="166" name="Group"/>
          <p:cNvGrpSpPr/>
          <p:nvPr/>
        </p:nvGrpSpPr>
        <p:grpSpPr>
          <a:xfrm>
            <a:off x="116427" y="6200602"/>
            <a:ext cx="1301650" cy="464704"/>
            <a:chOff x="0" y="0"/>
            <a:chExt cx="1301648" cy="464702"/>
          </a:xfrm>
        </p:grpSpPr>
        <p:pic>
          <p:nvPicPr>
            <p:cNvPr id="164" name="Copy of TrainingWORKS -LMAP mono (transparent).png" descr="Copy of TrainingWORKS -LMAP mono (transparent).png"/>
            <p:cNvPicPr>
              <a:picLocks noChangeAspect="1"/>
            </p:cNvPicPr>
            <p:nvPr/>
          </p:nvPicPr>
          <p:blipFill>
            <a:blip r:embed="rId3">
              <a:extLst/>
            </a:blip>
            <a:stretch>
              <a:fillRect/>
            </a:stretch>
          </p:blipFill>
          <p:spPr>
            <a:xfrm>
              <a:off x="0" y="0"/>
              <a:ext cx="1301649" cy="339897"/>
            </a:xfrm>
            <a:prstGeom prst="rect">
              <a:avLst/>
            </a:prstGeom>
            <a:ln w="12700" cap="flat">
              <a:noFill/>
              <a:miter lim="400000"/>
            </a:ln>
            <a:effectLst/>
          </p:spPr>
        </p:pic>
        <p:pic>
          <p:nvPicPr>
            <p:cNvPr id="165" name="TrainingWORKS SOM-LMAP mono.png" descr="TrainingWORKS SOM-LMAP mono.png"/>
            <p:cNvPicPr>
              <a:picLocks noChangeAspect="1"/>
            </p:cNvPicPr>
            <p:nvPr/>
          </p:nvPicPr>
          <p:blipFill>
            <a:blip r:embed="rId4">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67" name="Errors from Judaism"/>
          <p:cNvSpPr txBox="1"/>
          <p:nvPr/>
        </p:nvSpPr>
        <p:spPr>
          <a:xfrm>
            <a:off x="140637" y="453974"/>
            <a:ext cx="3575001"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Judaism</a:t>
            </a:r>
          </a:p>
        </p:txBody>
      </p:sp>
      <p:sp>
        <p:nvSpPr>
          <p:cNvPr id="168" name="Approved"/>
          <p:cNvSpPr/>
          <p:nvPr/>
        </p:nvSpPr>
        <p:spPr>
          <a:xfrm>
            <a:off x="136938" y="1952695"/>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gradFill>
            <a:gsLst>
              <a:gs pos="0">
                <a:schemeClr val="accent4">
                  <a:hueOff val="-406799"/>
                  <a:lumOff val="30382"/>
                </a:schemeClr>
              </a:gs>
              <a:gs pos="50000">
                <a:srgbClr val="FFD58D"/>
              </a:gs>
              <a:gs pos="100000">
                <a:schemeClr val="accent4">
                  <a:hueOff val="-362075"/>
                  <a:lumOff val="23565"/>
                </a:schemeClr>
              </a:gs>
            </a:gsLst>
            <a:lin ang="5400000"/>
          </a:gradFill>
          <a:ln w="6350">
            <a:solidFill>
              <a:schemeClr val="accent4"/>
            </a:solidFill>
            <a:miter/>
          </a:ln>
        </p:spPr>
        <p:txBody>
          <a:bodyPr lIns="45719" rIns="45719" anchor="ctr"/>
          <a:lstStyle/>
          <a:p>
            <a:pPr/>
          </a:p>
        </p:txBody>
      </p:sp>
      <p:sp>
        <p:nvSpPr>
          <p:cNvPr id="169" name="Cancel"/>
          <p:cNvSpPr/>
          <p:nvPr/>
        </p:nvSpPr>
        <p:spPr>
          <a:xfrm>
            <a:off x="125302" y="3825952"/>
            <a:ext cx="1269989" cy="1270013"/>
          </a:xfrm>
          <a:custGeom>
            <a:avLst/>
            <a:gdLst/>
            <a:ahLst/>
            <a:cxnLst>
              <a:cxn ang="0">
                <a:pos x="wd2" y="hd2"/>
              </a:cxn>
              <a:cxn ang="5400000">
                <a:pos x="wd2" y="hd2"/>
              </a:cxn>
              <a:cxn ang="10800000">
                <a:pos x="wd2" y="hd2"/>
              </a:cxn>
              <a:cxn ang="16200000">
                <a:pos x="wd2" y="hd2"/>
              </a:cxn>
            </a:cxnLst>
            <a:rect l="0" t="0" r="r" b="b"/>
            <a:pathLst>
              <a:path w="19679" h="20595" fill="norm" stroke="1" extrusionOk="0">
                <a:moveTo>
                  <a:pt x="9839" y="0"/>
                </a:moveTo>
                <a:cubicBezTo>
                  <a:pt x="7321" y="0"/>
                  <a:pt x="4803" y="1006"/>
                  <a:pt x="2881" y="3016"/>
                </a:cubicBezTo>
                <a:cubicBezTo>
                  <a:pt x="-961" y="7037"/>
                  <a:pt x="-961" y="13558"/>
                  <a:pt x="2881" y="17579"/>
                </a:cubicBezTo>
                <a:cubicBezTo>
                  <a:pt x="6724" y="21600"/>
                  <a:pt x="12954" y="21600"/>
                  <a:pt x="16797" y="17579"/>
                </a:cubicBezTo>
                <a:cubicBezTo>
                  <a:pt x="20639" y="13558"/>
                  <a:pt x="20639" y="7037"/>
                  <a:pt x="16797" y="3016"/>
                </a:cubicBezTo>
                <a:cubicBezTo>
                  <a:pt x="14875" y="1006"/>
                  <a:pt x="12357" y="0"/>
                  <a:pt x="9839" y="0"/>
                </a:cubicBezTo>
                <a:close/>
                <a:moveTo>
                  <a:pt x="6165" y="4684"/>
                </a:moveTo>
                <a:cubicBezTo>
                  <a:pt x="6180" y="4684"/>
                  <a:pt x="6194" y="4690"/>
                  <a:pt x="6205" y="4702"/>
                </a:cubicBezTo>
                <a:lnTo>
                  <a:pt x="9799" y="8462"/>
                </a:lnTo>
                <a:cubicBezTo>
                  <a:pt x="9822" y="8486"/>
                  <a:pt x="9858" y="8486"/>
                  <a:pt x="9881" y="8462"/>
                </a:cubicBezTo>
                <a:lnTo>
                  <a:pt x="13474" y="4702"/>
                </a:lnTo>
                <a:cubicBezTo>
                  <a:pt x="13497" y="4678"/>
                  <a:pt x="13533" y="4678"/>
                  <a:pt x="13556" y="4702"/>
                </a:cubicBezTo>
                <a:lnTo>
                  <a:pt x="15186" y="6408"/>
                </a:lnTo>
                <a:cubicBezTo>
                  <a:pt x="15209" y="6432"/>
                  <a:pt x="15209" y="6471"/>
                  <a:pt x="15186" y="6495"/>
                </a:cubicBezTo>
                <a:lnTo>
                  <a:pt x="11593" y="10254"/>
                </a:lnTo>
                <a:cubicBezTo>
                  <a:pt x="11570" y="10278"/>
                  <a:pt x="11570" y="10317"/>
                  <a:pt x="11593" y="10341"/>
                </a:cubicBezTo>
                <a:lnTo>
                  <a:pt x="15186" y="14100"/>
                </a:lnTo>
                <a:cubicBezTo>
                  <a:pt x="15209" y="14124"/>
                  <a:pt x="15209" y="14162"/>
                  <a:pt x="15186" y="14186"/>
                </a:cubicBezTo>
                <a:lnTo>
                  <a:pt x="13556" y="15892"/>
                </a:lnTo>
                <a:cubicBezTo>
                  <a:pt x="13533" y="15916"/>
                  <a:pt x="13497" y="15916"/>
                  <a:pt x="13474" y="15892"/>
                </a:cubicBezTo>
                <a:lnTo>
                  <a:pt x="9881" y="12133"/>
                </a:lnTo>
                <a:cubicBezTo>
                  <a:pt x="9858" y="12109"/>
                  <a:pt x="9822" y="12109"/>
                  <a:pt x="9799" y="12133"/>
                </a:cubicBezTo>
                <a:lnTo>
                  <a:pt x="6205" y="15892"/>
                </a:lnTo>
                <a:cubicBezTo>
                  <a:pt x="6183" y="15916"/>
                  <a:pt x="6147" y="15916"/>
                  <a:pt x="6124" y="15892"/>
                </a:cubicBezTo>
                <a:lnTo>
                  <a:pt x="4493" y="14186"/>
                </a:lnTo>
                <a:cubicBezTo>
                  <a:pt x="4471" y="14162"/>
                  <a:pt x="4471" y="14124"/>
                  <a:pt x="4493" y="14100"/>
                </a:cubicBezTo>
                <a:lnTo>
                  <a:pt x="8085" y="10341"/>
                </a:lnTo>
                <a:cubicBezTo>
                  <a:pt x="8108" y="10317"/>
                  <a:pt x="8108" y="10278"/>
                  <a:pt x="8085" y="10254"/>
                </a:cubicBezTo>
                <a:lnTo>
                  <a:pt x="4493" y="6495"/>
                </a:lnTo>
                <a:cubicBezTo>
                  <a:pt x="4471" y="6471"/>
                  <a:pt x="4471" y="6432"/>
                  <a:pt x="4493" y="6408"/>
                </a:cubicBezTo>
                <a:lnTo>
                  <a:pt x="6124" y="4702"/>
                </a:lnTo>
                <a:cubicBezTo>
                  <a:pt x="6135" y="4690"/>
                  <a:pt x="6151" y="4684"/>
                  <a:pt x="6165" y="4684"/>
                </a:cubicBezTo>
                <a:close/>
              </a:path>
            </a:pathLst>
          </a:custGeom>
          <a:gradFill>
            <a:gsLst>
              <a:gs pos="0">
                <a:schemeClr val="accent4">
                  <a:hueOff val="-406799"/>
                  <a:lumOff val="30382"/>
                </a:schemeClr>
              </a:gs>
              <a:gs pos="50000">
                <a:srgbClr val="FFD58D"/>
              </a:gs>
              <a:gs pos="100000">
                <a:schemeClr val="accent4">
                  <a:hueOff val="-362075"/>
                  <a:lumOff val="23565"/>
                </a:schemeClr>
              </a:gs>
            </a:gsLst>
            <a:lin ang="5400000"/>
          </a:gradFill>
          <a:ln w="6350">
            <a:solidFill>
              <a:schemeClr val="accent4"/>
            </a:solidFill>
            <a:miter/>
          </a:ln>
        </p:spPr>
        <p:txBody>
          <a:bodyPr lIns="45719" rIns="45719" anchor="ctr"/>
          <a:lstStyle/>
          <a:p>
            <a:pPr/>
          </a:p>
        </p:txBody>
      </p:sp>
      <p:sp>
        <p:nvSpPr>
          <p:cNvPr id="170" name="Observance of a great part of Jewish law."/>
          <p:cNvSpPr txBox="1"/>
          <p:nvPr/>
        </p:nvSpPr>
        <p:spPr>
          <a:xfrm>
            <a:off x="1573915" y="1741986"/>
            <a:ext cx="5371882" cy="4150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500"/>
            </a:lvl1pPr>
          </a:lstStyle>
          <a:p>
            <a:pPr/>
            <a:r>
              <a:t>Observance of a great part of Jewish law.</a:t>
            </a:r>
          </a:p>
        </p:txBody>
      </p:sp>
      <p:sp>
        <p:nvSpPr>
          <p:cNvPr id="171" name="Jesus was the human son of Jospeh &amp; Mary,…"/>
          <p:cNvSpPr txBox="1"/>
          <p:nvPr/>
        </p:nvSpPr>
        <p:spPr>
          <a:xfrm>
            <a:off x="1573915" y="2157053"/>
            <a:ext cx="10287661" cy="8087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500"/>
            </a:pPr>
            <a:r>
              <a:t>Jesus was the </a:t>
            </a:r>
            <a:r>
              <a:rPr i="1"/>
              <a:t>human</a:t>
            </a:r>
            <a:r>
              <a:t> son of Jospeh &amp; Mary,</a:t>
            </a:r>
          </a:p>
          <a:p>
            <a:pPr>
              <a:defRPr sz="2500"/>
            </a:pPr>
            <a:r>
              <a:t> - </a:t>
            </a:r>
            <a:r>
              <a:rPr i="1"/>
              <a:t>adopted</a:t>
            </a:r>
            <a:r>
              <a:t> by the Holy Spirit at his baptism</a:t>
            </a:r>
          </a:p>
        </p:txBody>
      </p:sp>
      <p:sp>
        <p:nvSpPr>
          <p:cNvPr id="172" name="Jesus fulfilled the law as the new Moses &amp; abolished the sacrificial system"/>
          <p:cNvSpPr txBox="1"/>
          <p:nvPr/>
        </p:nvSpPr>
        <p:spPr>
          <a:xfrm>
            <a:off x="1573915" y="3013933"/>
            <a:ext cx="9586198" cy="41506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500"/>
            </a:lvl1pPr>
          </a:lstStyle>
          <a:p>
            <a:pPr/>
            <a:r>
              <a:t>Jesus fulfilled the law as the new Moses &amp; abolished the sacrificial system</a:t>
            </a:r>
          </a:p>
        </p:txBody>
      </p:sp>
      <p:sp>
        <p:nvSpPr>
          <p:cNvPr id="173" name="In the virgin birth"/>
          <p:cNvSpPr txBox="1"/>
          <p:nvPr/>
        </p:nvSpPr>
        <p:spPr>
          <a:xfrm>
            <a:off x="1573915" y="4067283"/>
            <a:ext cx="2332687" cy="4150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500"/>
            </a:lvl1pPr>
          </a:lstStyle>
          <a:p>
            <a:pPr/>
            <a:r>
              <a:t>In the virgin birth</a:t>
            </a:r>
          </a:p>
        </p:txBody>
      </p:sp>
      <p:sp>
        <p:nvSpPr>
          <p:cNvPr id="174" name="That the writings of Paul were of God"/>
          <p:cNvSpPr txBox="1"/>
          <p:nvPr/>
        </p:nvSpPr>
        <p:spPr>
          <a:xfrm>
            <a:off x="1573915" y="4597405"/>
            <a:ext cx="4903693" cy="4150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500"/>
            </a:lvl1pPr>
          </a:lstStyle>
          <a:p>
            <a:pPr/>
            <a:r>
              <a:t>That the writings of Paul were of God</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78" name="Group"/>
          <p:cNvGrpSpPr/>
          <p:nvPr/>
        </p:nvGrpSpPr>
        <p:grpSpPr>
          <a:xfrm>
            <a:off x="116427" y="6200602"/>
            <a:ext cx="1301650" cy="464704"/>
            <a:chOff x="0" y="0"/>
            <a:chExt cx="1301648" cy="464702"/>
          </a:xfrm>
        </p:grpSpPr>
        <p:pic>
          <p:nvPicPr>
            <p:cNvPr id="176"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77"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pic>
        <p:nvPicPr>
          <p:cNvPr id="179" name="Image" descr="Image"/>
          <p:cNvPicPr>
            <a:picLocks noChangeAspect="0"/>
          </p:cNvPicPr>
          <p:nvPr/>
        </p:nvPicPr>
        <p:blipFill>
          <a:blip r:embed="rId4">
            <a:extLst/>
          </a:blip>
          <a:stretch>
            <a:fillRect/>
          </a:stretch>
        </p:blipFill>
        <p:spPr>
          <a:xfrm>
            <a:off x="2500145" y="1222917"/>
            <a:ext cx="7135417" cy="4843860"/>
          </a:xfrm>
          <a:prstGeom prst="rect">
            <a:avLst/>
          </a:prstGeom>
          <a:effectLst>
            <a:outerShdw sx="100000" sy="100000" kx="0" ky="0" algn="b" rotWithShape="0" blurRad="190500" dist="12700" dir="5400000">
              <a:srgbClr val="000000"/>
            </a:outerShdw>
          </a:effectLst>
        </p:spPr>
      </p:pic>
      <p:sp>
        <p:nvSpPr>
          <p:cNvPr id="180" name="Errors from Greek influence - DOCETISM"/>
          <p:cNvSpPr txBox="1"/>
          <p:nvPr/>
        </p:nvSpPr>
        <p:spPr>
          <a:xfrm>
            <a:off x="140637" y="276174"/>
            <a:ext cx="7800837"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DOCETISM</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84" name="Group"/>
          <p:cNvGrpSpPr/>
          <p:nvPr/>
        </p:nvGrpSpPr>
        <p:grpSpPr>
          <a:xfrm>
            <a:off x="116427" y="6200602"/>
            <a:ext cx="1301650" cy="464704"/>
            <a:chOff x="0" y="0"/>
            <a:chExt cx="1301648" cy="464702"/>
          </a:xfrm>
        </p:grpSpPr>
        <p:pic>
          <p:nvPicPr>
            <p:cNvPr id="182"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83"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85" name="Errors from Greek influence - DOCETISM"/>
          <p:cNvSpPr txBox="1"/>
          <p:nvPr/>
        </p:nvSpPr>
        <p:spPr>
          <a:xfrm>
            <a:off x="140637" y="276174"/>
            <a:ext cx="7800837"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DOCETISM</a:t>
            </a:r>
          </a:p>
        </p:txBody>
      </p:sp>
      <p:pic>
        <p:nvPicPr>
          <p:cNvPr id="186" name="docetism.jpg" descr="docetism.jpg"/>
          <p:cNvPicPr>
            <a:picLocks noChangeAspect="1"/>
          </p:cNvPicPr>
          <p:nvPr/>
        </p:nvPicPr>
        <p:blipFill>
          <a:blip r:embed="rId4">
            <a:extLst/>
          </a:blip>
          <a:stretch>
            <a:fillRect/>
          </a:stretch>
        </p:blipFill>
        <p:spPr>
          <a:xfrm>
            <a:off x="1896534" y="1141162"/>
            <a:ext cx="5098468" cy="4575676"/>
          </a:xfrm>
          <a:prstGeom prst="rect">
            <a:avLst/>
          </a:prstGeom>
          <a:ln w="12700">
            <a:solidFill>
              <a:srgbClr val="000000"/>
            </a:solidFill>
            <a:miter lim="400000"/>
          </a:ln>
          <a:effectLst>
            <a:outerShdw sx="100000" sy="100000" kx="0" ky="0" algn="b" rotWithShape="0" blurRad="63500" dist="25400" dir="5400000">
              <a:srgbClr val="000000">
                <a:alpha val="50000"/>
              </a:srgbClr>
            </a:outerShdw>
          </a:effectLst>
        </p:spPr>
      </p:pic>
      <p:sp>
        <p:nvSpPr>
          <p:cNvPr id="187" name="Evil"/>
          <p:cNvSpPr txBox="1"/>
          <p:nvPr/>
        </p:nvSpPr>
        <p:spPr>
          <a:xfrm>
            <a:off x="7851896" y="1374584"/>
            <a:ext cx="1669217" cy="1463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8800">
                <a:solidFill>
                  <a:srgbClr val="B51A00"/>
                </a:solidFill>
                <a:latin typeface="Impact"/>
                <a:ea typeface="Impact"/>
                <a:cs typeface="Impact"/>
                <a:sym typeface="Impact"/>
              </a:defRPr>
            </a:lvl1pPr>
          </a:lstStyle>
          <a:p>
            <a:pPr/>
            <a:r>
              <a:t>Evil</a:t>
            </a:r>
          </a:p>
        </p:txBody>
      </p:sp>
      <p:sp>
        <p:nvSpPr>
          <p:cNvPr id="188" name="Good"/>
          <p:cNvSpPr txBox="1"/>
          <p:nvPr/>
        </p:nvSpPr>
        <p:spPr>
          <a:xfrm>
            <a:off x="7851896" y="3608693"/>
            <a:ext cx="2443570" cy="1463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8800">
                <a:solidFill>
                  <a:srgbClr val="B51A00"/>
                </a:solidFill>
                <a:latin typeface="Impact"/>
                <a:ea typeface="Impact"/>
                <a:cs typeface="Impact"/>
                <a:sym typeface="Impact"/>
              </a:defRPr>
            </a:lvl1pPr>
          </a:lstStyle>
          <a:p>
            <a:pPr/>
            <a:r>
              <a:t>Good</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92" name="Group"/>
          <p:cNvGrpSpPr/>
          <p:nvPr/>
        </p:nvGrpSpPr>
        <p:grpSpPr>
          <a:xfrm>
            <a:off x="116427" y="6200602"/>
            <a:ext cx="1301650" cy="464704"/>
            <a:chOff x="0" y="0"/>
            <a:chExt cx="1301648" cy="464702"/>
          </a:xfrm>
        </p:grpSpPr>
        <p:pic>
          <p:nvPicPr>
            <p:cNvPr id="19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19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93" name="Errors from Greek influence - DOCETISM"/>
          <p:cNvSpPr txBox="1"/>
          <p:nvPr/>
        </p:nvSpPr>
        <p:spPr>
          <a:xfrm>
            <a:off x="140637" y="276174"/>
            <a:ext cx="7800837"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DOCETISM</a:t>
            </a:r>
          </a:p>
        </p:txBody>
      </p:sp>
      <p:sp>
        <p:nvSpPr>
          <p:cNvPr id="194" name="What is at stake?"/>
          <p:cNvSpPr txBox="1"/>
          <p:nvPr/>
        </p:nvSpPr>
        <p:spPr>
          <a:xfrm>
            <a:off x="3012697" y="1180666"/>
            <a:ext cx="3737532" cy="60162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4000"/>
            </a:lvl1pPr>
          </a:lstStyle>
          <a:p>
            <a:pPr/>
            <a:r>
              <a:t>What is at stake?</a:t>
            </a:r>
          </a:p>
        </p:txBody>
      </p:sp>
      <p:pic>
        <p:nvPicPr>
          <p:cNvPr id="195" name="docetism.jpg" descr="docetism.jpg"/>
          <p:cNvPicPr>
            <a:picLocks noChangeAspect="1"/>
          </p:cNvPicPr>
          <p:nvPr/>
        </p:nvPicPr>
        <p:blipFill>
          <a:blip r:embed="rId4">
            <a:extLst/>
          </a:blip>
          <a:stretch>
            <a:fillRect/>
          </a:stretch>
        </p:blipFill>
        <p:spPr>
          <a:xfrm>
            <a:off x="146987" y="1788638"/>
            <a:ext cx="2370553" cy="2127479"/>
          </a:xfrm>
          <a:prstGeom prst="rect">
            <a:avLst/>
          </a:prstGeom>
          <a:ln w="12700">
            <a:solidFill>
              <a:srgbClr val="000000"/>
            </a:solidFill>
            <a:miter lim="400000"/>
          </a:ln>
          <a:effectLst>
            <a:outerShdw sx="100000" sy="100000" kx="0" ky="0" algn="b" rotWithShape="0" blurRad="63500" dist="25400" dir="5400000">
              <a:srgbClr val="000000">
                <a:alpha val="50000"/>
              </a:srgbClr>
            </a:outerShdw>
          </a:effectLst>
        </p:spPr>
      </p:pic>
      <p:sp>
        <p:nvSpPr>
          <p:cNvPr id="196" name="The doctrines of incarnation and creation."/>
          <p:cNvSpPr txBox="1"/>
          <p:nvPr/>
        </p:nvSpPr>
        <p:spPr>
          <a:xfrm>
            <a:off x="3634245" y="1782288"/>
            <a:ext cx="5571870" cy="4150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500"/>
            </a:pPr>
            <a:r>
              <a:t>The doctrines of </a:t>
            </a:r>
            <a:r>
              <a:rPr b="1"/>
              <a:t>incarnation</a:t>
            </a:r>
            <a:r>
              <a:t> and </a:t>
            </a:r>
            <a:r>
              <a:rPr b="1"/>
              <a:t>creation.</a:t>
            </a:r>
          </a:p>
        </p:txBody>
      </p:sp>
      <p:sp>
        <p:nvSpPr>
          <p:cNvPr id="197" name="The Word did not become  flesh,…"/>
          <p:cNvSpPr txBox="1"/>
          <p:nvPr/>
        </p:nvSpPr>
        <p:spPr>
          <a:xfrm>
            <a:off x="3634245" y="2372125"/>
            <a:ext cx="7468032" cy="8087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500"/>
            </a:pPr>
            <a:r>
              <a:t>The Word did not </a:t>
            </a:r>
            <a:r>
              <a:rPr b="1" i="1"/>
              <a:t>become </a:t>
            </a:r>
            <a:r>
              <a:t> flesh, </a:t>
            </a:r>
          </a:p>
          <a:p>
            <a:pPr lvl="1">
              <a:defRPr sz="2500"/>
            </a:pPr>
            <a:r>
              <a:t>but only </a:t>
            </a:r>
            <a:r>
              <a:rPr b="1" i="1"/>
              <a:t>appeared</a:t>
            </a:r>
            <a:r>
              <a:t> or </a:t>
            </a:r>
            <a:r>
              <a:rPr b="1" i="1"/>
              <a:t>assumed</a:t>
            </a:r>
            <a:r>
              <a:t> so (to seem).</a:t>
            </a:r>
          </a:p>
        </p:txBody>
      </p:sp>
      <p:sp>
        <p:nvSpPr>
          <p:cNvPr id="198" name="Jesus was not full human."/>
          <p:cNvSpPr txBox="1"/>
          <p:nvPr/>
        </p:nvSpPr>
        <p:spPr>
          <a:xfrm>
            <a:off x="3634245" y="3507399"/>
            <a:ext cx="3812964" cy="4150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500"/>
            </a:lvl1pPr>
          </a:lstStyle>
          <a:p>
            <a:pPr/>
            <a:r>
              <a:t>Jesus was not full human.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02" name="Group"/>
          <p:cNvGrpSpPr/>
          <p:nvPr/>
        </p:nvGrpSpPr>
        <p:grpSpPr>
          <a:xfrm>
            <a:off x="116427" y="6200602"/>
            <a:ext cx="1301650" cy="464704"/>
            <a:chOff x="0" y="0"/>
            <a:chExt cx="1301648" cy="464702"/>
          </a:xfrm>
        </p:grpSpPr>
        <p:pic>
          <p:nvPicPr>
            <p:cNvPr id="20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0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03" name="Errors from Greek influence - DOCETISM"/>
          <p:cNvSpPr txBox="1"/>
          <p:nvPr/>
        </p:nvSpPr>
        <p:spPr>
          <a:xfrm>
            <a:off x="140637" y="276174"/>
            <a:ext cx="7800837"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DOCETISM</a:t>
            </a:r>
          </a:p>
        </p:txBody>
      </p:sp>
      <p:sp>
        <p:nvSpPr>
          <p:cNvPr id="204" name="What is at stake?"/>
          <p:cNvSpPr txBox="1"/>
          <p:nvPr/>
        </p:nvSpPr>
        <p:spPr>
          <a:xfrm>
            <a:off x="3012697" y="1180666"/>
            <a:ext cx="3737532" cy="60162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4000"/>
            </a:lvl1pPr>
          </a:lstStyle>
          <a:p>
            <a:pPr/>
            <a:r>
              <a:t>What is at stake?</a:t>
            </a:r>
          </a:p>
        </p:txBody>
      </p:sp>
      <p:pic>
        <p:nvPicPr>
          <p:cNvPr id="205" name="docetism.jpg" descr="docetism.jpg"/>
          <p:cNvPicPr>
            <a:picLocks noChangeAspect="1"/>
          </p:cNvPicPr>
          <p:nvPr/>
        </p:nvPicPr>
        <p:blipFill>
          <a:blip r:embed="rId4">
            <a:extLst/>
          </a:blip>
          <a:stretch>
            <a:fillRect/>
          </a:stretch>
        </p:blipFill>
        <p:spPr>
          <a:xfrm>
            <a:off x="146987" y="1788638"/>
            <a:ext cx="2370553" cy="2127479"/>
          </a:xfrm>
          <a:prstGeom prst="rect">
            <a:avLst/>
          </a:prstGeom>
          <a:ln w="12700">
            <a:solidFill>
              <a:srgbClr val="000000"/>
            </a:solidFill>
            <a:miter lim="400000"/>
          </a:ln>
          <a:effectLst>
            <a:outerShdw sx="100000" sy="100000" kx="0" ky="0" algn="b" rotWithShape="0" blurRad="63500" dist="25400" dir="5400000">
              <a:srgbClr val="000000">
                <a:alpha val="50000"/>
              </a:srgbClr>
            </a:outerShdw>
          </a:effectLst>
        </p:spPr>
      </p:pic>
      <p:sp>
        <p:nvSpPr>
          <p:cNvPr id="206" name="The doctrines of incarnation and creation."/>
          <p:cNvSpPr txBox="1"/>
          <p:nvPr/>
        </p:nvSpPr>
        <p:spPr>
          <a:xfrm>
            <a:off x="3634245" y="1782288"/>
            <a:ext cx="5571870" cy="4150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500"/>
            </a:pPr>
            <a:r>
              <a:t>The doctrines of </a:t>
            </a:r>
            <a:r>
              <a:rPr b="1"/>
              <a:t>incarnation</a:t>
            </a:r>
            <a:r>
              <a:t> and </a:t>
            </a:r>
            <a:r>
              <a:rPr b="1"/>
              <a:t>creation.</a:t>
            </a:r>
          </a:p>
        </p:txBody>
      </p:sp>
      <p:sp>
        <p:nvSpPr>
          <p:cNvPr id="207" name="The Word did not become  flesh,…"/>
          <p:cNvSpPr txBox="1"/>
          <p:nvPr/>
        </p:nvSpPr>
        <p:spPr>
          <a:xfrm>
            <a:off x="3634245" y="2372125"/>
            <a:ext cx="7468032" cy="8087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500"/>
            </a:pPr>
            <a:r>
              <a:t>The Word did not </a:t>
            </a:r>
            <a:r>
              <a:rPr b="1" i="1"/>
              <a:t>become </a:t>
            </a:r>
            <a:r>
              <a:t> flesh, </a:t>
            </a:r>
          </a:p>
          <a:p>
            <a:pPr lvl="1">
              <a:defRPr sz="2500"/>
            </a:pPr>
            <a:r>
              <a:t>but only </a:t>
            </a:r>
            <a:r>
              <a:rPr b="1" i="1"/>
              <a:t>appeared</a:t>
            </a:r>
            <a:r>
              <a:t> or </a:t>
            </a:r>
            <a:r>
              <a:rPr b="1" i="1"/>
              <a:t>assumed</a:t>
            </a:r>
            <a:r>
              <a:t> so (to seem).</a:t>
            </a:r>
          </a:p>
        </p:txBody>
      </p:sp>
      <p:sp>
        <p:nvSpPr>
          <p:cNvPr id="208" name="Jesus was not full human."/>
          <p:cNvSpPr txBox="1"/>
          <p:nvPr/>
        </p:nvSpPr>
        <p:spPr>
          <a:xfrm>
            <a:off x="3634245" y="3507399"/>
            <a:ext cx="3812964" cy="4150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500"/>
            </a:lvl1pPr>
          </a:lstStyle>
          <a:p>
            <a:pPr/>
            <a:r>
              <a:t>Jesus was not full human.</a:t>
            </a:r>
          </a:p>
        </p:txBody>
      </p:sp>
      <p:sp>
        <p:nvSpPr>
          <p:cNvPr id="209" name="The Apostle John’s answer"/>
          <p:cNvSpPr txBox="1"/>
          <p:nvPr/>
        </p:nvSpPr>
        <p:spPr>
          <a:xfrm>
            <a:off x="3012697" y="4072485"/>
            <a:ext cx="5626905"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4000"/>
            </a:lvl1pPr>
          </a:lstStyle>
          <a:p>
            <a:pPr/>
            <a:r>
              <a:t>The Apostle John’s answer</a:t>
            </a:r>
          </a:p>
        </p:txBody>
      </p:sp>
      <p:sp>
        <p:nvSpPr>
          <p:cNvPr id="210" name="John 1:14…"/>
          <p:cNvSpPr txBox="1"/>
          <p:nvPr/>
        </p:nvSpPr>
        <p:spPr>
          <a:xfrm>
            <a:off x="3634246" y="4824126"/>
            <a:ext cx="1417704" cy="12024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500"/>
            </a:pPr>
            <a:r>
              <a:t>John 1:14</a:t>
            </a:r>
          </a:p>
          <a:p>
            <a:pPr>
              <a:defRPr sz="2500"/>
            </a:pPr>
            <a:r>
              <a:t>1 John 1:1</a:t>
            </a:r>
          </a:p>
          <a:p>
            <a:pPr>
              <a:defRPr sz="2500"/>
            </a:pPr>
            <a:r>
              <a:t>1 John 4:2</a:t>
            </a:r>
          </a:p>
        </p:txBody>
      </p:sp>
      <p:sp>
        <p:nvSpPr>
          <p:cNvPr id="211" name="The doctrines of incarnation and creation."/>
          <p:cNvSpPr txBox="1"/>
          <p:nvPr/>
        </p:nvSpPr>
        <p:spPr>
          <a:xfrm>
            <a:off x="3437065" y="3226287"/>
            <a:ext cx="5571870" cy="41506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500"/>
            </a:pPr>
            <a:r>
              <a:t>The doctrines of </a:t>
            </a:r>
            <a:r>
              <a:rPr b="1"/>
              <a:t>incarnation</a:t>
            </a:r>
            <a:r>
              <a:t> and </a:t>
            </a:r>
            <a:r>
              <a:rPr b="1"/>
              <a:t>creation.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F396D1C2-03A8-44B5-97F8-EAAB4E3FF431.png" descr="F396D1C2-03A8-44B5-97F8-EAAB4E3FF431.png"/>
          <p:cNvPicPr>
            <a:picLocks noChangeAspect="1"/>
          </p:cNvPicPr>
          <p:nvPr/>
        </p:nvPicPr>
        <p:blipFill>
          <a:blip r:embed="rId2">
            <a:extLst/>
          </a:blip>
          <a:srcRect l="20694" t="51482" r="0" b="24161"/>
          <a:stretch>
            <a:fillRect/>
          </a:stretch>
        </p:blipFill>
        <p:spPr>
          <a:xfrm>
            <a:off x="7295565" y="4248539"/>
            <a:ext cx="4737441" cy="1454978"/>
          </a:xfrm>
          <a:prstGeom prst="rect">
            <a:avLst/>
          </a:prstGeom>
          <a:ln w="12700">
            <a:miter lim="400000"/>
          </a:ln>
        </p:spPr>
      </p:pic>
      <p:pic>
        <p:nvPicPr>
          <p:cNvPr id="214" name="F396D1C2-03A8-44B5-97F8-EAAB4E3FF431.png" descr="F396D1C2-03A8-44B5-97F8-EAAB4E3FF431.png"/>
          <p:cNvPicPr>
            <a:picLocks noChangeAspect="1"/>
          </p:cNvPicPr>
          <p:nvPr/>
        </p:nvPicPr>
        <p:blipFill>
          <a:blip r:embed="rId2">
            <a:extLst/>
          </a:blip>
          <a:srcRect l="0" t="19879" r="19063" b="63919"/>
          <a:stretch>
            <a:fillRect/>
          </a:stretch>
        </p:blipFill>
        <p:spPr>
          <a:xfrm>
            <a:off x="2006192" y="1782288"/>
            <a:ext cx="4834879" cy="967786"/>
          </a:xfrm>
          <a:prstGeom prst="rect">
            <a:avLst/>
          </a:prstGeom>
          <a:ln w="12700">
            <a:miter lim="400000"/>
          </a:ln>
        </p:spPr>
      </p:pic>
      <p:grpSp>
        <p:nvGrpSpPr>
          <p:cNvPr id="217" name="Group"/>
          <p:cNvGrpSpPr/>
          <p:nvPr/>
        </p:nvGrpSpPr>
        <p:grpSpPr>
          <a:xfrm>
            <a:off x="116427" y="6200602"/>
            <a:ext cx="1301650" cy="464704"/>
            <a:chOff x="0" y="0"/>
            <a:chExt cx="1301648" cy="464702"/>
          </a:xfrm>
        </p:grpSpPr>
        <p:pic>
          <p:nvPicPr>
            <p:cNvPr id="215" name="Copy of TrainingWORKS -LMAP mono (transparent).png" descr="Copy of TrainingWORKS -LMAP mono (transparent).png"/>
            <p:cNvPicPr>
              <a:picLocks noChangeAspect="1"/>
            </p:cNvPicPr>
            <p:nvPr/>
          </p:nvPicPr>
          <p:blipFill>
            <a:blip r:embed="rId3">
              <a:extLst/>
            </a:blip>
            <a:stretch>
              <a:fillRect/>
            </a:stretch>
          </p:blipFill>
          <p:spPr>
            <a:xfrm>
              <a:off x="0" y="0"/>
              <a:ext cx="1301649" cy="339897"/>
            </a:xfrm>
            <a:prstGeom prst="rect">
              <a:avLst/>
            </a:prstGeom>
            <a:ln w="12700" cap="flat">
              <a:noFill/>
              <a:miter lim="400000"/>
            </a:ln>
            <a:effectLst/>
          </p:spPr>
        </p:pic>
        <p:pic>
          <p:nvPicPr>
            <p:cNvPr id="216" name="TrainingWORKS SOM-LMAP mono.png" descr="TrainingWORKS SOM-LMAP mono.png"/>
            <p:cNvPicPr>
              <a:picLocks noChangeAspect="1"/>
            </p:cNvPicPr>
            <p:nvPr/>
          </p:nvPicPr>
          <p:blipFill>
            <a:blip r:embed="rId4">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18" name="Errors from Greek influence - DOCETISM"/>
          <p:cNvSpPr txBox="1"/>
          <p:nvPr/>
        </p:nvSpPr>
        <p:spPr>
          <a:xfrm>
            <a:off x="140637" y="276174"/>
            <a:ext cx="7800837"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DOCETISM</a:t>
            </a:r>
          </a:p>
        </p:txBody>
      </p:sp>
      <p:sp>
        <p:nvSpPr>
          <p:cNvPr id="219" name="Polycarp, (letter to the Philippians 7, 1)"/>
          <p:cNvSpPr txBox="1"/>
          <p:nvPr/>
        </p:nvSpPr>
        <p:spPr>
          <a:xfrm>
            <a:off x="3012697" y="1180666"/>
            <a:ext cx="5919817" cy="60162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i="1" sz="4000"/>
            </a:pPr>
            <a:r>
              <a:t>Polycarp, </a:t>
            </a:r>
            <a:r>
              <a:rPr b="0" i="0" sz="2500"/>
              <a:t>(letter to the Philippians 7, 1)</a:t>
            </a:r>
          </a:p>
        </p:txBody>
      </p:sp>
      <p:sp>
        <p:nvSpPr>
          <p:cNvPr id="220" name="To deny that Jesus has come in the flesh is to be Antichrist."/>
          <p:cNvSpPr txBox="1"/>
          <p:nvPr/>
        </p:nvSpPr>
        <p:spPr>
          <a:xfrm>
            <a:off x="2903079" y="2865236"/>
            <a:ext cx="8565737" cy="16390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5500"/>
            </a:lvl1pPr>
          </a:lstStyle>
          <a:p>
            <a:pPr/>
            <a:r>
              <a:t>To deny that Jesus has come in the flesh is to be Antichrist.</a:t>
            </a:r>
          </a:p>
        </p:txBody>
      </p:sp>
      <p:sp>
        <p:nvSpPr>
          <p:cNvPr id="221" name="RESPONSE"/>
          <p:cNvSpPr txBox="1"/>
          <p:nvPr/>
        </p:nvSpPr>
        <p:spPr>
          <a:xfrm rot="16200000">
            <a:off x="-1047416" y="2919729"/>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25" name="Group"/>
          <p:cNvGrpSpPr/>
          <p:nvPr/>
        </p:nvGrpSpPr>
        <p:grpSpPr>
          <a:xfrm>
            <a:off x="116427" y="6200602"/>
            <a:ext cx="1301650" cy="464704"/>
            <a:chOff x="0" y="0"/>
            <a:chExt cx="1301648" cy="464702"/>
          </a:xfrm>
        </p:grpSpPr>
        <p:pic>
          <p:nvPicPr>
            <p:cNvPr id="223"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24"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26"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27" name="Gnosticism"/>
          <p:cNvSpPr txBox="1"/>
          <p:nvPr/>
        </p:nvSpPr>
        <p:spPr>
          <a:xfrm>
            <a:off x="771938" y="1144126"/>
            <a:ext cx="2424620"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Gnosticism</a:t>
            </a:r>
          </a:p>
        </p:txBody>
      </p:sp>
      <p:sp>
        <p:nvSpPr>
          <p:cNvPr id="228" name="from the Greek work gnosis (to know)…"/>
          <p:cNvSpPr txBox="1"/>
          <p:nvPr/>
        </p:nvSpPr>
        <p:spPr>
          <a:xfrm>
            <a:off x="2576345" y="2014261"/>
            <a:ext cx="8565738" cy="108553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50921" indent="-350921">
              <a:buSzPct val="100000"/>
              <a:buChar char="-"/>
              <a:defRPr sz="3500"/>
            </a:pPr>
            <a:r>
              <a:t>from the Greek work </a:t>
            </a:r>
            <a:r>
              <a:rPr i="1"/>
              <a:t>gnosis</a:t>
            </a:r>
            <a:r>
              <a:t> (to know)</a:t>
            </a:r>
          </a:p>
          <a:p>
            <a:pPr marL="350921" indent="-350921">
              <a:buSzPct val="100000"/>
              <a:buChar char="-"/>
              <a:defRPr sz="3500"/>
            </a:pPr>
            <a:r>
              <a:t>Based on the dualism of Docetism</a:t>
            </a:r>
          </a:p>
        </p:txBody>
      </p:sp>
      <p:pic>
        <p:nvPicPr>
          <p:cNvPr id="229" name="docetism.jpg" descr="docetism.jpg"/>
          <p:cNvPicPr>
            <a:picLocks noChangeAspect="1"/>
          </p:cNvPicPr>
          <p:nvPr/>
        </p:nvPicPr>
        <p:blipFill>
          <a:blip r:embed="rId4">
            <a:extLst/>
          </a:blip>
          <a:stretch>
            <a:fillRect/>
          </a:stretch>
        </p:blipFill>
        <p:spPr>
          <a:xfrm>
            <a:off x="276618" y="3435349"/>
            <a:ext cx="2765468" cy="2481901"/>
          </a:xfrm>
          <a:prstGeom prst="rect">
            <a:avLst/>
          </a:prstGeom>
          <a:ln w="12700">
            <a:solidFill>
              <a:srgbClr val="000000"/>
            </a:solidFill>
            <a:miter lim="400000"/>
          </a:ln>
          <a:effectLst>
            <a:outerShdw sx="100000" sy="100000" kx="0" ky="0" algn="b" rotWithShape="0" blurRad="63500" dist="25400" dir="5400000">
              <a:srgbClr val="000000">
                <a:alpha val="50000"/>
              </a:srgbClr>
            </a:outerShdw>
          </a:effectLst>
        </p:spPr>
      </p:pic>
      <p:sp>
        <p:nvSpPr>
          <p:cNvPr id="230" name="Material world = Evil"/>
          <p:cNvSpPr txBox="1"/>
          <p:nvPr/>
        </p:nvSpPr>
        <p:spPr>
          <a:xfrm>
            <a:off x="1749806" y="3538618"/>
            <a:ext cx="5860286" cy="9423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5500">
                <a:solidFill>
                  <a:srgbClr val="B51A00"/>
                </a:solidFill>
                <a:latin typeface="Impact"/>
                <a:ea typeface="Impact"/>
                <a:cs typeface="Impact"/>
                <a:sym typeface="Impact"/>
              </a:defRPr>
            </a:lvl1pPr>
          </a:lstStyle>
          <a:p>
            <a:pPr/>
            <a:r>
              <a:t>Material world = Evil</a:t>
            </a:r>
          </a:p>
        </p:txBody>
      </p:sp>
      <p:sp>
        <p:nvSpPr>
          <p:cNvPr id="231" name="Spiritual world = Good"/>
          <p:cNvSpPr txBox="1"/>
          <p:nvPr/>
        </p:nvSpPr>
        <p:spPr>
          <a:xfrm>
            <a:off x="1749806" y="4773982"/>
            <a:ext cx="6414516" cy="9423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5500">
                <a:solidFill>
                  <a:srgbClr val="B51A00"/>
                </a:solidFill>
                <a:latin typeface="Impact"/>
                <a:ea typeface="Impact"/>
                <a:cs typeface="Impact"/>
                <a:sym typeface="Impact"/>
              </a:defRPr>
            </a:lvl1pPr>
          </a:lstStyle>
          <a:p>
            <a:pPr/>
            <a:r>
              <a:t>Spiritual world = Good</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35" name="Group"/>
          <p:cNvGrpSpPr/>
          <p:nvPr/>
        </p:nvGrpSpPr>
        <p:grpSpPr>
          <a:xfrm>
            <a:off x="116427" y="6200602"/>
            <a:ext cx="1301650" cy="464704"/>
            <a:chOff x="0" y="0"/>
            <a:chExt cx="1301648" cy="464702"/>
          </a:xfrm>
        </p:grpSpPr>
        <p:pic>
          <p:nvPicPr>
            <p:cNvPr id="233"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34"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36"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37" name="Gnosticism … THUS:"/>
          <p:cNvSpPr txBox="1"/>
          <p:nvPr/>
        </p:nvSpPr>
        <p:spPr>
          <a:xfrm>
            <a:off x="771938" y="1144126"/>
            <a:ext cx="4275050"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4000"/>
            </a:pPr>
            <a:r>
              <a:t>Gnosticism … </a:t>
            </a:r>
            <a:r>
              <a:rPr b="0"/>
              <a:t>THUS:</a:t>
            </a:r>
          </a:p>
        </p:txBody>
      </p:sp>
      <p:sp>
        <p:nvSpPr>
          <p:cNvPr id="238" name="God, the supreme divine being is UNKNOWABLE…"/>
          <p:cNvSpPr txBox="1"/>
          <p:nvPr/>
        </p:nvSpPr>
        <p:spPr>
          <a:xfrm>
            <a:off x="318937" y="1863706"/>
            <a:ext cx="11663208" cy="4218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God, the supreme divine being is </a:t>
            </a:r>
            <a:r>
              <a:rPr b="1"/>
              <a:t>UNKNOWABLE</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The lesser god who carried out God’s dealings in the material world was the </a:t>
            </a:r>
            <a:r>
              <a:rPr b="1"/>
              <a:t>DEMIURGE</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The supreme god was was ultimate </a:t>
            </a:r>
            <a:r>
              <a:rPr b="1"/>
              <a:t>GOODNESS</a:t>
            </a:r>
            <a:r>
              <a:t> and </a:t>
            </a:r>
            <a:r>
              <a:rPr b="1"/>
              <a:t>TRANSCENDENCE</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The series of male and female lesser divine beings (aeons) formed the </a:t>
            </a:r>
            <a:r>
              <a:rPr b="1"/>
              <a:t>PLEROMA</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The involvement of the demiurge gave some the spark of </a:t>
            </a:r>
            <a:r>
              <a:rPr b="1"/>
              <a:t>THE DIVINE</a:t>
            </a:r>
            <a:r>
              <a:t> imprisoned in </a:t>
            </a:r>
            <a:r>
              <a:rPr b="1"/>
              <a:t>EVIL FLESH</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 Those with this spark were </a:t>
            </a:r>
            <a:r>
              <a:rPr b="1"/>
              <a:t>SPIRITUAL</a:t>
            </a:r>
            <a:r>
              <a:t> those without were </a:t>
            </a:r>
            <a:r>
              <a:rPr b="1"/>
              <a:t>FLESHLY</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You are saved not from </a:t>
            </a:r>
            <a:r>
              <a:rPr b="1"/>
              <a:t>sin</a:t>
            </a:r>
            <a:r>
              <a:t> but from </a:t>
            </a:r>
            <a:r>
              <a:rPr b="1"/>
              <a:t>IGNORANCE</a:t>
            </a:r>
          </a:p>
          <a:p>
            <a:pPr marL="180473" indent="-180473" defTabSz="457200">
              <a:lnSpc>
                <a:spcPct val="150000"/>
              </a:lnSpc>
              <a:buSzPct val="60000"/>
              <a:buBlip>
                <a:blip r:embed="rId4"/>
              </a:buBlip>
              <a:defRPr>
                <a:uFill>
                  <a:solidFill>
                    <a:srgbClr val="000000"/>
                  </a:solidFill>
                </a:uFill>
                <a:latin typeface="Avenir Next Regular"/>
                <a:ea typeface="Avenir Next Regular"/>
                <a:cs typeface="Avenir Next Regular"/>
                <a:sym typeface="Avenir Next Regular"/>
              </a:defRPr>
            </a:pPr>
            <a:r>
              <a:t>The disassociation from the material world led to two ethical extremes: denying of the flesh (</a:t>
            </a:r>
            <a:r>
              <a:rPr b="1"/>
              <a:t>ASCETICISM</a:t>
            </a:r>
            <a:r>
              <a:t>) or because the flesh was inconsequential - </a:t>
            </a:r>
            <a:r>
              <a:rPr b="1"/>
              <a:t>LIBERTINISM</a:t>
            </a:r>
            <a:r>
              <a:t>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42" name="Group"/>
          <p:cNvGrpSpPr/>
          <p:nvPr/>
        </p:nvGrpSpPr>
        <p:grpSpPr>
          <a:xfrm>
            <a:off x="116427" y="6200602"/>
            <a:ext cx="1301650" cy="464704"/>
            <a:chOff x="0" y="0"/>
            <a:chExt cx="1301648" cy="464702"/>
          </a:xfrm>
        </p:grpSpPr>
        <p:pic>
          <p:nvPicPr>
            <p:cNvPr id="24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4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43"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44" name="Gnosticism … Christological heresy:"/>
          <p:cNvSpPr txBox="1"/>
          <p:nvPr/>
        </p:nvSpPr>
        <p:spPr>
          <a:xfrm>
            <a:off x="771938" y="1144126"/>
            <a:ext cx="7396968"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4000"/>
            </a:pPr>
            <a:r>
              <a:t>Gnosticism … </a:t>
            </a:r>
            <a:r>
              <a:rPr b="0"/>
              <a:t>Christological heresy:</a:t>
            </a:r>
          </a:p>
        </p:txBody>
      </p:sp>
      <p:sp>
        <p:nvSpPr>
          <p:cNvPr id="245" name="Jesus was just an emissary of the divine being, bringing gnosis to the spiritual.…"/>
          <p:cNvSpPr txBox="1"/>
          <p:nvPr/>
        </p:nvSpPr>
        <p:spPr>
          <a:xfrm>
            <a:off x="1427449" y="2308951"/>
            <a:ext cx="10230633" cy="224009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sz="4900">
                <a:solidFill>
                  <a:srgbClr val="E22400"/>
                </a:solidFill>
                <a:uFill>
                  <a:solidFill>
                    <a:srgbClr val="000000"/>
                  </a:solidFill>
                </a:uFill>
              </a:defRPr>
            </a:pPr>
            <a:r>
              <a:t>Jesus was just an emissary of the divine being, bringing </a:t>
            </a:r>
            <a:r>
              <a:rPr i="1"/>
              <a:t>gnosis</a:t>
            </a:r>
            <a:r>
              <a:t> to the spiritual. </a:t>
            </a:r>
          </a:p>
          <a:p>
            <a:pPr algn="ctr" defTabSz="457200">
              <a:defRPr sz="4900">
                <a:solidFill>
                  <a:srgbClr val="E22400"/>
                </a:solidFill>
                <a:uFill>
                  <a:solidFill>
                    <a:srgbClr val="000000"/>
                  </a:solidFill>
                </a:uFill>
              </a:defRPr>
            </a:pPr>
            <a:r>
              <a:t>He could not be </a:t>
            </a:r>
            <a:r>
              <a:rPr b="1"/>
              <a:t>incarnate</a:t>
            </a:r>
            <a:r>
              <a:t> or </a:t>
            </a:r>
            <a:r>
              <a:rPr b="1"/>
              <a:t>crucified</a:t>
            </a:r>
            <a:r>
              <a: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7" name="Image" descr="Image"/>
          <p:cNvPicPr>
            <a:picLocks noChangeAspect="1"/>
          </p:cNvPicPr>
          <p:nvPr/>
        </p:nvPicPr>
        <p:blipFill>
          <a:blip r:embed="rId2">
            <a:alphaModFix amt="30365"/>
            <a:extLst/>
          </a:blip>
          <a:srcRect l="25281" t="9922" r="19975" b="54244"/>
          <a:stretch>
            <a:fillRect/>
          </a:stretch>
        </p:blipFill>
        <p:spPr>
          <a:xfrm>
            <a:off x="76296" y="1609645"/>
            <a:ext cx="2409754" cy="3721092"/>
          </a:xfrm>
          <a:prstGeom prst="rect">
            <a:avLst/>
          </a:prstGeom>
          <a:ln w="12700">
            <a:miter lim="400000"/>
          </a:ln>
        </p:spPr>
      </p:pic>
      <p:grpSp>
        <p:nvGrpSpPr>
          <p:cNvPr id="250" name="Group"/>
          <p:cNvGrpSpPr/>
          <p:nvPr/>
        </p:nvGrpSpPr>
        <p:grpSpPr>
          <a:xfrm>
            <a:off x="116427" y="6200602"/>
            <a:ext cx="1301650" cy="464704"/>
            <a:chOff x="0" y="0"/>
            <a:chExt cx="1301648" cy="464702"/>
          </a:xfrm>
        </p:grpSpPr>
        <p:pic>
          <p:nvPicPr>
            <p:cNvPr id="248" name="Copy of TrainingWORKS -LMAP mono (transparent).png" descr="Copy of TrainingWORKS -LMAP mono (transparent).png"/>
            <p:cNvPicPr>
              <a:picLocks noChangeAspect="1"/>
            </p:cNvPicPr>
            <p:nvPr/>
          </p:nvPicPr>
          <p:blipFill>
            <a:blip r:embed="rId3">
              <a:extLst/>
            </a:blip>
            <a:stretch>
              <a:fillRect/>
            </a:stretch>
          </p:blipFill>
          <p:spPr>
            <a:xfrm>
              <a:off x="0" y="0"/>
              <a:ext cx="1301649" cy="339897"/>
            </a:xfrm>
            <a:prstGeom prst="rect">
              <a:avLst/>
            </a:prstGeom>
            <a:ln w="12700" cap="flat">
              <a:noFill/>
              <a:miter lim="400000"/>
            </a:ln>
            <a:effectLst/>
          </p:spPr>
        </p:pic>
        <p:pic>
          <p:nvPicPr>
            <p:cNvPr id="249" name="TrainingWORKS SOM-LMAP mono.png" descr="TrainingWORKS SOM-LMAP mono.png"/>
            <p:cNvPicPr>
              <a:picLocks noChangeAspect="1"/>
            </p:cNvPicPr>
            <p:nvPr/>
          </p:nvPicPr>
          <p:blipFill>
            <a:blip r:embed="rId4">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51"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52" name="Iranaeus, (Against Heresies)"/>
          <p:cNvSpPr txBox="1"/>
          <p:nvPr/>
        </p:nvSpPr>
        <p:spPr>
          <a:xfrm>
            <a:off x="2409739" y="875614"/>
            <a:ext cx="4495779"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i="1" sz="4000"/>
            </a:pPr>
            <a:r>
              <a:t>Iranaeus, </a:t>
            </a:r>
            <a:r>
              <a:rPr b="0" i="0" sz="2500"/>
              <a:t>(Against Heresies)</a:t>
            </a:r>
          </a:p>
        </p:txBody>
      </p:sp>
      <p:sp>
        <p:nvSpPr>
          <p:cNvPr id="253" name="Merely to describe it showed how ludicrous it was.…"/>
          <p:cNvSpPr txBox="1"/>
          <p:nvPr/>
        </p:nvSpPr>
        <p:spPr>
          <a:xfrm>
            <a:off x="2576345" y="1988289"/>
            <a:ext cx="9400056" cy="152294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41157" indent="-441157">
              <a:buSzPct val="100000"/>
              <a:buAutoNum type="arabicPeriod" startAt="1"/>
              <a:defRPr sz="3300"/>
            </a:pPr>
            <a:r>
              <a:t>Merely to </a:t>
            </a:r>
            <a:r>
              <a:rPr i="1"/>
              <a:t>describe</a:t>
            </a:r>
            <a:r>
              <a:t> it showed how ludicrous it was.</a:t>
            </a:r>
          </a:p>
          <a:p>
            <a:pPr marL="441157" indent="-441157">
              <a:buSzPct val="100000"/>
              <a:buAutoNum type="arabicPeriod" startAt="1"/>
              <a:defRPr sz="3300"/>
            </a:pPr>
            <a:r>
              <a:t>There are NO secret apostolic teachings.</a:t>
            </a:r>
          </a:p>
          <a:p>
            <a:pPr marL="441157" indent="-441157">
              <a:buSzPct val="100000"/>
              <a:buAutoNum type="arabicPeriod" startAt="1"/>
              <a:defRPr sz="3300"/>
            </a:pPr>
            <a:r>
              <a:t>Both the OT and NT are Scripture.</a:t>
            </a:r>
          </a:p>
        </p:txBody>
      </p:sp>
      <p:sp>
        <p:nvSpPr>
          <p:cNvPr id="254" name="RESPONSE"/>
          <p:cNvSpPr txBox="1"/>
          <p:nvPr/>
        </p:nvSpPr>
        <p:spPr>
          <a:xfrm rot="16200000">
            <a:off x="-1047416" y="2919730"/>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58" name="Group"/>
          <p:cNvGrpSpPr/>
          <p:nvPr/>
        </p:nvGrpSpPr>
        <p:grpSpPr>
          <a:xfrm>
            <a:off x="116427" y="6200602"/>
            <a:ext cx="1301650" cy="464704"/>
            <a:chOff x="0" y="0"/>
            <a:chExt cx="1301648" cy="464702"/>
          </a:xfrm>
        </p:grpSpPr>
        <p:pic>
          <p:nvPicPr>
            <p:cNvPr id="256"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57"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59"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60" name="Tertullian &amp; Hippolytus"/>
          <p:cNvSpPr txBox="1"/>
          <p:nvPr/>
        </p:nvSpPr>
        <p:spPr>
          <a:xfrm>
            <a:off x="2409738" y="875614"/>
            <a:ext cx="4947505"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4000"/>
            </a:lvl1pPr>
          </a:lstStyle>
          <a:p>
            <a:pPr/>
            <a:r>
              <a:t>Tertullian &amp; Hippolytus</a:t>
            </a:r>
          </a:p>
        </p:txBody>
      </p:sp>
      <p:sp>
        <p:nvSpPr>
          <p:cNvPr id="261" name="There is no ‘creator god’ vs ‘supreme god’…"/>
          <p:cNvSpPr txBox="1"/>
          <p:nvPr/>
        </p:nvSpPr>
        <p:spPr>
          <a:xfrm>
            <a:off x="2576345" y="1988289"/>
            <a:ext cx="9400056" cy="217773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895350" indent="-666750" defTabSz="457200">
              <a:buSzPct val="100000"/>
              <a:buChar char="•"/>
              <a:defRPr b="1" sz="3500">
                <a:uFill>
                  <a:solidFill>
                    <a:srgbClr val="000000"/>
                  </a:solidFill>
                </a:uFill>
              </a:defRPr>
            </a:pPr>
            <a:r>
              <a:rPr b="0"/>
              <a:t>There is no ‘creator god’ vs ‘supreme god’</a:t>
            </a:r>
            <a:endParaRPr b="0"/>
          </a:p>
          <a:p>
            <a:pPr marL="895350" indent="-666750" defTabSz="457200">
              <a:buSzPct val="100000"/>
              <a:buChar char="•"/>
              <a:defRPr b="1" sz="3500">
                <a:uFill>
                  <a:solidFill>
                    <a:srgbClr val="000000"/>
                  </a:solidFill>
                </a:uFill>
              </a:defRPr>
            </a:pPr>
            <a:r>
              <a:rPr b="0"/>
              <a:t>Humanity is both physical and spiritual</a:t>
            </a:r>
            <a:endParaRPr b="0"/>
          </a:p>
          <a:p>
            <a:pPr marL="895350" indent="-666750" defTabSz="457200">
              <a:buSzPct val="100000"/>
              <a:buChar char="•"/>
              <a:defRPr b="1" sz="3500">
                <a:uFill>
                  <a:solidFill>
                    <a:srgbClr val="000000"/>
                  </a:solidFill>
                </a:uFill>
              </a:defRPr>
            </a:pPr>
            <a:r>
              <a:rPr b="0"/>
              <a:t>Sin is not the inherent nature of matter but a result of the Fall.</a:t>
            </a:r>
          </a:p>
        </p:txBody>
      </p:sp>
      <p:sp>
        <p:nvSpPr>
          <p:cNvPr id="262" name="RESPONSE"/>
          <p:cNvSpPr txBox="1"/>
          <p:nvPr/>
        </p:nvSpPr>
        <p:spPr>
          <a:xfrm rot="16200000">
            <a:off x="-1047416" y="2919730"/>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pic>
        <p:nvPicPr>
          <p:cNvPr id="263" name="Image" descr="Image"/>
          <p:cNvPicPr>
            <a:picLocks noChangeAspect="1"/>
          </p:cNvPicPr>
          <p:nvPr/>
        </p:nvPicPr>
        <p:blipFill>
          <a:blip r:embed="rId4">
            <a:alphaModFix amt="30593"/>
            <a:extLst/>
          </a:blip>
          <a:srcRect l="0" t="2953" r="3111" b="5094"/>
          <a:stretch>
            <a:fillRect/>
          </a:stretch>
        </p:blipFill>
        <p:spPr>
          <a:xfrm>
            <a:off x="116427" y="1477237"/>
            <a:ext cx="2620924" cy="3736923"/>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67" name="Group"/>
          <p:cNvGrpSpPr/>
          <p:nvPr/>
        </p:nvGrpSpPr>
        <p:grpSpPr>
          <a:xfrm>
            <a:off x="166013" y="6142273"/>
            <a:ext cx="1301650" cy="464704"/>
            <a:chOff x="0" y="0"/>
            <a:chExt cx="1301648" cy="464702"/>
          </a:xfrm>
        </p:grpSpPr>
        <p:pic>
          <p:nvPicPr>
            <p:cNvPr id="265"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66"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68" name="Errors from Greek influence"/>
          <p:cNvSpPr txBox="1"/>
          <p:nvPr/>
        </p:nvSpPr>
        <p:spPr>
          <a:xfrm>
            <a:off x="190223" y="217845"/>
            <a:ext cx="4871416"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69" name="Tertullian &amp; Hippolytus"/>
          <p:cNvSpPr txBox="1"/>
          <p:nvPr/>
        </p:nvSpPr>
        <p:spPr>
          <a:xfrm>
            <a:off x="2459324" y="817285"/>
            <a:ext cx="4947505"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4000"/>
            </a:lvl1pPr>
          </a:lstStyle>
          <a:p>
            <a:pPr/>
            <a:r>
              <a:t>Tertullian &amp; Hippolytus</a:t>
            </a:r>
          </a:p>
        </p:txBody>
      </p:sp>
      <p:sp>
        <p:nvSpPr>
          <p:cNvPr id="270" name="Incarnation…"/>
          <p:cNvSpPr txBox="1"/>
          <p:nvPr/>
        </p:nvSpPr>
        <p:spPr>
          <a:xfrm>
            <a:off x="3216652" y="2213924"/>
            <a:ext cx="7956747" cy="231349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01315" indent="-501315" defTabSz="457200">
              <a:buSzPct val="60000"/>
              <a:buBlip>
                <a:blip r:embed="rId4"/>
              </a:buBlip>
              <a:defRPr b="1" sz="5000">
                <a:uFill>
                  <a:solidFill>
                    <a:srgbClr val="000000"/>
                  </a:solidFill>
                </a:uFill>
              </a:defRPr>
            </a:pPr>
            <a:r>
              <a:rPr b="0"/>
              <a:t>Incarnation</a:t>
            </a:r>
            <a:endParaRPr b="0"/>
          </a:p>
          <a:p>
            <a:pPr marL="501315" indent="-501315" defTabSz="457200">
              <a:buSzPct val="60000"/>
              <a:buBlip>
                <a:blip r:embed="rId4"/>
              </a:buBlip>
              <a:defRPr b="1" sz="5000">
                <a:uFill>
                  <a:solidFill>
                    <a:srgbClr val="000000"/>
                  </a:solidFill>
                </a:uFill>
              </a:defRPr>
            </a:pPr>
            <a:r>
              <a:rPr b="0"/>
              <a:t>Bodily resurrection of Christ</a:t>
            </a:r>
            <a:endParaRPr b="0"/>
          </a:p>
          <a:p>
            <a:pPr marL="501315" indent="-501315" defTabSz="457200">
              <a:buSzPct val="60000"/>
              <a:buBlip>
                <a:blip r:embed="rId4"/>
              </a:buBlip>
              <a:defRPr b="1" sz="5000">
                <a:uFill>
                  <a:solidFill>
                    <a:srgbClr val="000000"/>
                  </a:solidFill>
                </a:uFill>
              </a:defRPr>
            </a:pPr>
            <a:r>
              <a:rPr b="0"/>
              <a:t>“Trinity”</a:t>
            </a:r>
          </a:p>
        </p:txBody>
      </p:sp>
      <p:sp>
        <p:nvSpPr>
          <p:cNvPr id="271" name="RESPONSE"/>
          <p:cNvSpPr txBox="1"/>
          <p:nvPr/>
        </p:nvSpPr>
        <p:spPr>
          <a:xfrm rot="16200000">
            <a:off x="-997830" y="2861400"/>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pic>
        <p:nvPicPr>
          <p:cNvPr id="272" name="Image" descr="Image"/>
          <p:cNvPicPr>
            <a:picLocks noChangeAspect="1"/>
          </p:cNvPicPr>
          <p:nvPr/>
        </p:nvPicPr>
        <p:blipFill>
          <a:blip r:embed="rId5">
            <a:alphaModFix amt="30593"/>
            <a:extLst/>
          </a:blip>
          <a:srcRect l="0" t="2953" r="3111" b="5094"/>
          <a:stretch>
            <a:fillRect/>
          </a:stretch>
        </p:blipFill>
        <p:spPr>
          <a:xfrm>
            <a:off x="166013" y="1418908"/>
            <a:ext cx="2620923" cy="3736923"/>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4" name="Image" descr="Image"/>
          <p:cNvPicPr>
            <a:picLocks noChangeAspect="1"/>
          </p:cNvPicPr>
          <p:nvPr/>
        </p:nvPicPr>
        <p:blipFill>
          <a:blip r:embed="rId2">
            <a:alphaModFix amt="34931"/>
            <a:extLst/>
          </a:blip>
          <a:srcRect l="21777" t="0" r="21777" b="31946"/>
          <a:stretch>
            <a:fillRect/>
          </a:stretch>
        </p:blipFill>
        <p:spPr>
          <a:xfrm>
            <a:off x="146115" y="1469628"/>
            <a:ext cx="2661749" cy="3918889"/>
          </a:xfrm>
          <a:prstGeom prst="rect">
            <a:avLst/>
          </a:prstGeom>
          <a:ln w="12700">
            <a:miter lim="400000"/>
          </a:ln>
        </p:spPr>
      </p:pic>
      <p:grpSp>
        <p:nvGrpSpPr>
          <p:cNvPr id="277" name="Group"/>
          <p:cNvGrpSpPr/>
          <p:nvPr/>
        </p:nvGrpSpPr>
        <p:grpSpPr>
          <a:xfrm>
            <a:off x="166013" y="6142273"/>
            <a:ext cx="1301650" cy="464704"/>
            <a:chOff x="0" y="0"/>
            <a:chExt cx="1301648" cy="464702"/>
          </a:xfrm>
        </p:grpSpPr>
        <p:pic>
          <p:nvPicPr>
            <p:cNvPr id="275" name="Copy of TrainingWORKS -LMAP mono (transparent).png" descr="Copy of TrainingWORKS -LMAP mono (transparent).png"/>
            <p:cNvPicPr>
              <a:picLocks noChangeAspect="1"/>
            </p:cNvPicPr>
            <p:nvPr/>
          </p:nvPicPr>
          <p:blipFill>
            <a:blip r:embed="rId3">
              <a:extLst/>
            </a:blip>
            <a:stretch>
              <a:fillRect/>
            </a:stretch>
          </p:blipFill>
          <p:spPr>
            <a:xfrm>
              <a:off x="0" y="0"/>
              <a:ext cx="1301649" cy="339897"/>
            </a:xfrm>
            <a:prstGeom prst="rect">
              <a:avLst/>
            </a:prstGeom>
            <a:ln w="12700" cap="flat">
              <a:noFill/>
              <a:miter lim="400000"/>
            </a:ln>
            <a:effectLst/>
          </p:spPr>
        </p:pic>
        <p:pic>
          <p:nvPicPr>
            <p:cNvPr id="276" name="TrainingWORKS SOM-LMAP mono.png" descr="TrainingWORKS SOM-LMAP mono.png"/>
            <p:cNvPicPr>
              <a:picLocks noChangeAspect="1"/>
            </p:cNvPicPr>
            <p:nvPr/>
          </p:nvPicPr>
          <p:blipFill>
            <a:blip r:embed="rId4">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78" name="Errors from Greek influence"/>
          <p:cNvSpPr txBox="1"/>
          <p:nvPr/>
        </p:nvSpPr>
        <p:spPr>
          <a:xfrm>
            <a:off x="190223" y="217845"/>
            <a:ext cx="4871416"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279" name="Clement of Alexandria"/>
          <p:cNvSpPr txBox="1"/>
          <p:nvPr/>
        </p:nvSpPr>
        <p:spPr>
          <a:xfrm>
            <a:off x="2459324" y="817285"/>
            <a:ext cx="4766927"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4000"/>
            </a:lvl1pPr>
          </a:lstStyle>
          <a:p>
            <a:pPr/>
            <a:r>
              <a:t>Clement of Alexandria</a:t>
            </a:r>
          </a:p>
        </p:txBody>
      </p:sp>
      <p:sp>
        <p:nvSpPr>
          <p:cNvPr id="280" name="Was a philosopher-theologian who opposed Gnosticism (but retained elements of Docetism)."/>
          <p:cNvSpPr txBox="1"/>
          <p:nvPr/>
        </p:nvSpPr>
        <p:spPr>
          <a:xfrm>
            <a:off x="3247877" y="1878553"/>
            <a:ext cx="7956747" cy="310089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sz="5000">
                <a:uFill>
                  <a:solidFill>
                    <a:srgbClr val="000000"/>
                  </a:solidFill>
                </a:uFill>
              </a:defRPr>
            </a:lvl1pPr>
          </a:lstStyle>
          <a:p>
            <a:pPr>
              <a:defRPr b="1"/>
            </a:pPr>
            <a:r>
              <a:rPr b="0"/>
              <a:t>Was a philosopher-theologian who opposed Gnosticism (but retained elements of Docetism).</a:t>
            </a:r>
          </a:p>
        </p:txBody>
      </p:sp>
      <p:sp>
        <p:nvSpPr>
          <p:cNvPr id="281"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85" name="Group"/>
          <p:cNvGrpSpPr/>
          <p:nvPr/>
        </p:nvGrpSpPr>
        <p:grpSpPr>
          <a:xfrm>
            <a:off x="116427" y="6200602"/>
            <a:ext cx="1301650" cy="464704"/>
            <a:chOff x="0" y="0"/>
            <a:chExt cx="1301648" cy="464702"/>
          </a:xfrm>
        </p:grpSpPr>
        <p:pic>
          <p:nvPicPr>
            <p:cNvPr id="283"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84"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86" name="Errors from Greek influence - MARCIONISM"/>
          <p:cNvSpPr txBox="1"/>
          <p:nvPr/>
        </p:nvSpPr>
        <p:spPr>
          <a:xfrm>
            <a:off x="140637" y="276174"/>
            <a:ext cx="8498219"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MARCIONISM</a:t>
            </a:r>
          </a:p>
        </p:txBody>
      </p:sp>
      <p:sp>
        <p:nvSpPr>
          <p:cNvPr id="287" name="Marcion (85-160) was the son of a bishop in Pontus. In 140 he was influenced by a Gnostic teacher, Cerdo. He formulated his own beliefs and gathered believers and was excommunicated four years later. What we know of his teaching comes from Tertullian’s 5"/>
          <p:cNvSpPr txBox="1"/>
          <p:nvPr/>
        </p:nvSpPr>
        <p:spPr>
          <a:xfrm>
            <a:off x="2903079" y="1547291"/>
            <a:ext cx="8565738" cy="406294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b="1" sz="3300">
                <a:uFill>
                  <a:solidFill>
                    <a:srgbClr val="000000"/>
                  </a:solidFill>
                </a:uFill>
              </a:defRPr>
            </a:pPr>
            <a:r>
              <a:t>Marcion</a:t>
            </a:r>
            <a:r>
              <a:rPr b="0"/>
              <a:t> (85-160) was the son of a bishop in Pontus. In 140 he was influenced by a Gnostic teacher, </a:t>
            </a:r>
            <a:r>
              <a:t>Cerdo</a:t>
            </a:r>
            <a:r>
              <a:rPr b="0"/>
              <a:t>. He formulated his own beliefs and gathered believers and was excommunicated four years later. What we know of his teaching comes from </a:t>
            </a:r>
            <a:r>
              <a:t>Tertullian</a:t>
            </a:r>
            <a:r>
              <a:rPr b="0"/>
              <a:t>’s 5 books, ‘Against Marcion’ and </a:t>
            </a:r>
            <a:r>
              <a:t>Justin Martyr</a:t>
            </a:r>
            <a:r>
              <a:rPr b="0"/>
              <a:t>’s ‘Apology’ (c. 155). Persisted into the sixth century.</a:t>
            </a:r>
          </a:p>
        </p:txBody>
      </p:sp>
      <p:pic>
        <p:nvPicPr>
          <p:cNvPr id="288" name="Image" descr="Image"/>
          <p:cNvPicPr>
            <a:picLocks noChangeAspect="1"/>
          </p:cNvPicPr>
          <p:nvPr/>
        </p:nvPicPr>
        <p:blipFill>
          <a:blip r:embed="rId4">
            <a:extLst/>
          </a:blip>
          <a:srcRect l="21756" t="23709" r="45772" b="36763"/>
          <a:stretch>
            <a:fillRect/>
          </a:stretch>
        </p:blipFill>
        <p:spPr>
          <a:xfrm>
            <a:off x="140637" y="1481477"/>
            <a:ext cx="2573736" cy="4194648"/>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92" name="Group"/>
          <p:cNvGrpSpPr/>
          <p:nvPr/>
        </p:nvGrpSpPr>
        <p:grpSpPr>
          <a:xfrm>
            <a:off x="116427" y="6200602"/>
            <a:ext cx="1301650" cy="464704"/>
            <a:chOff x="0" y="0"/>
            <a:chExt cx="1301648" cy="464702"/>
          </a:xfrm>
        </p:grpSpPr>
        <p:pic>
          <p:nvPicPr>
            <p:cNvPr id="29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29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93" name="Errors from Greek influence - MARCIONISM"/>
          <p:cNvSpPr txBox="1"/>
          <p:nvPr/>
        </p:nvSpPr>
        <p:spPr>
          <a:xfrm>
            <a:off x="140637" y="276174"/>
            <a:ext cx="8498219" cy="764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900">
                <a:uFill>
                  <a:solidFill>
                    <a:srgbClr val="000000"/>
                  </a:solidFill>
                </a:uFill>
                <a:latin typeface="Avenir Heavy"/>
                <a:ea typeface="Avenir Heavy"/>
                <a:cs typeface="Avenir Heavy"/>
                <a:sym typeface="Avenir Heavy"/>
              </a:defRPr>
            </a:pPr>
            <a:r>
              <a:t>Errors from Greek influence - </a:t>
            </a:r>
            <a:r>
              <a:rPr sz="3900">
                <a:solidFill>
                  <a:srgbClr val="551029"/>
                </a:solidFill>
              </a:rPr>
              <a:t>MARCIONISM</a:t>
            </a:r>
          </a:p>
        </p:txBody>
      </p:sp>
      <p:pic>
        <p:nvPicPr>
          <p:cNvPr id="294" name="Image" descr="Image"/>
          <p:cNvPicPr>
            <a:picLocks noChangeAspect="1"/>
          </p:cNvPicPr>
          <p:nvPr/>
        </p:nvPicPr>
        <p:blipFill>
          <a:blip r:embed="rId4">
            <a:extLst/>
          </a:blip>
          <a:srcRect l="21756" t="23709" r="45772" b="36763"/>
          <a:stretch>
            <a:fillRect/>
          </a:stretch>
        </p:blipFill>
        <p:spPr>
          <a:xfrm>
            <a:off x="140637" y="1481477"/>
            <a:ext cx="2573736" cy="4194648"/>
          </a:xfrm>
          <a:prstGeom prst="rect">
            <a:avLst/>
          </a:prstGeom>
          <a:ln w="12700">
            <a:miter lim="400000"/>
          </a:ln>
        </p:spPr>
      </p:pic>
      <p:grpSp>
        <p:nvGrpSpPr>
          <p:cNvPr id="298" name="Group"/>
          <p:cNvGrpSpPr/>
          <p:nvPr/>
        </p:nvGrpSpPr>
        <p:grpSpPr>
          <a:xfrm>
            <a:off x="3880620" y="1487827"/>
            <a:ext cx="4430760" cy="3976435"/>
            <a:chOff x="0" y="0"/>
            <a:chExt cx="4430759" cy="3976433"/>
          </a:xfrm>
        </p:grpSpPr>
        <p:pic>
          <p:nvPicPr>
            <p:cNvPr id="295" name="docetism.jpg" descr="docetism.jpg"/>
            <p:cNvPicPr>
              <a:picLocks noChangeAspect="1"/>
            </p:cNvPicPr>
            <p:nvPr/>
          </p:nvPicPr>
          <p:blipFill>
            <a:blip r:embed="rId5">
              <a:extLst/>
            </a:blip>
            <a:stretch>
              <a:fillRect/>
            </a:stretch>
          </p:blipFill>
          <p:spPr>
            <a:xfrm flipH="1">
              <a:off x="0" y="0"/>
              <a:ext cx="4430760" cy="3976434"/>
            </a:xfrm>
            <a:prstGeom prst="rect">
              <a:avLst/>
            </a:prstGeom>
            <a:ln w="12700" cap="flat">
              <a:solidFill>
                <a:srgbClr val="000000"/>
              </a:solidFill>
              <a:prstDash val="solid"/>
              <a:miter lim="400000"/>
            </a:ln>
            <a:effectLst>
              <a:outerShdw sx="100000" sy="100000" kx="0" ky="0" algn="b" rotWithShape="0" blurRad="63500" dist="25400" dir="5400000">
                <a:srgbClr val="000000">
                  <a:alpha val="50000"/>
                </a:srgbClr>
              </a:outerShdw>
            </a:effectLst>
          </p:spPr>
        </p:pic>
        <p:sp>
          <p:nvSpPr>
            <p:cNvPr id="296" name="LAW"/>
            <p:cNvSpPr txBox="1"/>
            <p:nvPr/>
          </p:nvSpPr>
          <p:spPr>
            <a:xfrm>
              <a:off x="123169" y="434848"/>
              <a:ext cx="1805747" cy="855971"/>
            </a:xfrm>
            <a:prstGeom prst="rect">
              <a:avLst/>
            </a:prstGeom>
            <a:solidFill>
              <a:srgbClr val="FFFFFF"/>
            </a:solidFill>
            <a:ln w="127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z="5800"/>
              </a:lvl1pPr>
            </a:lstStyle>
            <a:p>
              <a:pPr/>
              <a:r>
                <a:t>LAW</a:t>
              </a:r>
            </a:p>
          </p:txBody>
        </p:sp>
        <p:sp>
          <p:nvSpPr>
            <p:cNvPr id="297" name="GRACE"/>
            <p:cNvSpPr txBox="1"/>
            <p:nvPr/>
          </p:nvSpPr>
          <p:spPr>
            <a:xfrm>
              <a:off x="46969" y="2437540"/>
              <a:ext cx="2052087" cy="803683"/>
            </a:xfrm>
            <a:prstGeom prst="rect">
              <a:avLst/>
            </a:prstGeom>
            <a:solidFill>
              <a:srgbClr val="FFFFFF"/>
            </a:solidFill>
            <a:ln w="127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z="5400"/>
              </a:lvl1pPr>
            </a:lstStyle>
            <a:p>
              <a:pPr/>
              <a:r>
                <a:t>GRACE</a:t>
              </a:r>
            </a:p>
          </p:txBody>
        </p:sp>
      </p:gr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02" name="Group"/>
          <p:cNvGrpSpPr/>
          <p:nvPr/>
        </p:nvGrpSpPr>
        <p:grpSpPr>
          <a:xfrm>
            <a:off x="116427" y="6200602"/>
            <a:ext cx="1301650" cy="464704"/>
            <a:chOff x="0" y="0"/>
            <a:chExt cx="1301648" cy="464702"/>
          </a:xfrm>
        </p:grpSpPr>
        <p:pic>
          <p:nvPicPr>
            <p:cNvPr id="30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0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03"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grpSp>
        <p:nvGrpSpPr>
          <p:cNvPr id="307" name="Group"/>
          <p:cNvGrpSpPr/>
          <p:nvPr/>
        </p:nvGrpSpPr>
        <p:grpSpPr>
          <a:xfrm>
            <a:off x="9036254" y="143140"/>
            <a:ext cx="2973049" cy="2668196"/>
            <a:chOff x="0" y="0"/>
            <a:chExt cx="2973047" cy="2668194"/>
          </a:xfrm>
        </p:grpSpPr>
        <p:pic>
          <p:nvPicPr>
            <p:cNvPr id="304" name="docetism.jpg" descr="docetism.jpg"/>
            <p:cNvPicPr>
              <a:picLocks noChangeAspect="1"/>
            </p:cNvPicPr>
            <p:nvPr/>
          </p:nvPicPr>
          <p:blipFill>
            <a:blip r:embed="rId4">
              <a:extLst/>
            </a:blip>
            <a:stretch>
              <a:fillRect/>
            </a:stretch>
          </p:blipFill>
          <p:spPr>
            <a:xfrm flipH="1">
              <a:off x="0" y="0"/>
              <a:ext cx="2973048" cy="2668195"/>
            </a:xfrm>
            <a:prstGeom prst="rect">
              <a:avLst/>
            </a:prstGeom>
            <a:ln w="12700" cap="flat">
              <a:solidFill>
                <a:srgbClr val="000000"/>
              </a:solidFill>
              <a:prstDash val="solid"/>
              <a:miter lim="400000"/>
            </a:ln>
            <a:effectLst>
              <a:outerShdw sx="100000" sy="100000" kx="0" ky="0" algn="b" rotWithShape="0" blurRad="63500" dist="25400" dir="5400000">
                <a:srgbClr val="000000">
                  <a:alpha val="50000"/>
                </a:srgbClr>
              </a:outerShdw>
            </a:effectLst>
          </p:spPr>
        </p:pic>
        <p:sp>
          <p:nvSpPr>
            <p:cNvPr id="305" name="LAW"/>
            <p:cNvSpPr txBox="1"/>
            <p:nvPr/>
          </p:nvSpPr>
          <p:spPr>
            <a:xfrm>
              <a:off x="82646" y="291784"/>
              <a:ext cx="1211661" cy="574359"/>
            </a:xfrm>
            <a:prstGeom prst="rect">
              <a:avLst/>
            </a:prstGeom>
            <a:solidFill>
              <a:srgbClr val="FFFFFF"/>
            </a:solidFill>
            <a:ln w="127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lgn="ctr">
                <a:defRPr b="1" sz="3400"/>
              </a:lvl1pPr>
            </a:lstStyle>
            <a:p>
              <a:pPr/>
              <a:r>
                <a:t>LAW</a:t>
              </a:r>
            </a:p>
          </p:txBody>
        </p:sp>
        <p:sp>
          <p:nvSpPr>
            <p:cNvPr id="306" name="GRACE"/>
            <p:cNvSpPr txBox="1"/>
            <p:nvPr/>
          </p:nvSpPr>
          <p:spPr>
            <a:xfrm>
              <a:off x="31516" y="1635594"/>
              <a:ext cx="1376955" cy="539273"/>
            </a:xfrm>
            <a:prstGeom prst="rect">
              <a:avLst/>
            </a:prstGeom>
            <a:solidFill>
              <a:srgbClr val="FFFFFF"/>
            </a:solidFill>
            <a:ln w="12700" cap="flat">
              <a:solidFill>
                <a:schemeClr val="accent1"/>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lgn="ctr">
                <a:defRPr b="1" sz="3400"/>
              </a:lvl1pPr>
            </a:lstStyle>
            <a:p>
              <a:pPr/>
              <a:r>
                <a:t>GRACE</a:t>
              </a:r>
            </a:p>
          </p:txBody>
        </p:sp>
      </p:grpSp>
      <p:sp>
        <p:nvSpPr>
          <p:cNvPr id="308" name="Marcionism … THUS:"/>
          <p:cNvSpPr txBox="1"/>
          <p:nvPr/>
        </p:nvSpPr>
        <p:spPr>
          <a:xfrm>
            <a:off x="140637" y="875614"/>
            <a:ext cx="4446450"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4000"/>
            </a:pPr>
            <a:r>
              <a:t>Marcionism … </a:t>
            </a:r>
            <a:r>
              <a:rPr b="0"/>
              <a:t>THUS:</a:t>
            </a:r>
          </a:p>
        </p:txBody>
      </p:sp>
      <p:sp>
        <p:nvSpPr>
          <p:cNvPr id="309" name="God of the Old Testament"/>
          <p:cNvSpPr txBox="1"/>
          <p:nvPr/>
        </p:nvSpPr>
        <p:spPr>
          <a:xfrm>
            <a:off x="116427" y="1816079"/>
            <a:ext cx="3411679"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2200">
                <a:uFill>
                  <a:solidFill>
                    <a:srgbClr val="000000"/>
                  </a:solidFill>
                </a:uFill>
                <a:latin typeface="Avenir Next Regular"/>
                <a:ea typeface="Avenir Next Regular"/>
                <a:cs typeface="Avenir Next Regular"/>
                <a:sym typeface="Avenir Next Regular"/>
              </a:defRPr>
            </a:lvl1pPr>
          </a:lstStyle>
          <a:p>
            <a:pPr>
              <a:defRPr b="1"/>
            </a:pPr>
            <a:r>
              <a:rPr b="0"/>
              <a:t>God of the Old Testament</a:t>
            </a:r>
          </a:p>
        </p:txBody>
      </p:sp>
      <p:sp>
        <p:nvSpPr>
          <p:cNvPr id="310" name="God of the New Testament"/>
          <p:cNvSpPr txBox="1"/>
          <p:nvPr/>
        </p:nvSpPr>
        <p:spPr>
          <a:xfrm>
            <a:off x="5012053" y="1816079"/>
            <a:ext cx="3507512"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2200">
                <a:uFill>
                  <a:solidFill>
                    <a:srgbClr val="000000"/>
                  </a:solidFill>
                </a:uFill>
                <a:latin typeface="Avenir Next Regular"/>
                <a:ea typeface="Avenir Next Regular"/>
                <a:cs typeface="Avenir Next Regular"/>
                <a:sym typeface="Avenir Next Regular"/>
              </a:defRPr>
            </a:lvl1pPr>
          </a:lstStyle>
          <a:p>
            <a:pPr>
              <a:defRPr b="1"/>
            </a:pPr>
            <a:r>
              <a:rPr b="0"/>
              <a:t>God of the New Testament</a:t>
            </a:r>
          </a:p>
        </p:txBody>
      </p:sp>
      <p:sp>
        <p:nvSpPr>
          <p:cNvPr id="311" name="VS"/>
          <p:cNvSpPr txBox="1"/>
          <p:nvPr/>
        </p:nvSpPr>
        <p:spPr>
          <a:xfrm>
            <a:off x="3949746" y="1751488"/>
            <a:ext cx="640666" cy="601624"/>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b="1" sz="4000">
                <a:solidFill>
                  <a:srgbClr val="E22400"/>
                </a:solidFill>
              </a:defRPr>
            </a:lvl1pPr>
          </a:lstStyle>
          <a:p>
            <a:pPr/>
            <a:r>
              <a:t>VS</a:t>
            </a:r>
          </a:p>
        </p:txBody>
      </p:sp>
      <p:sp>
        <p:nvSpPr>
          <p:cNvPr id="312" name="Law giving…"/>
          <p:cNvSpPr txBox="1"/>
          <p:nvPr/>
        </p:nvSpPr>
        <p:spPr>
          <a:xfrm>
            <a:off x="140637" y="2907840"/>
            <a:ext cx="4151103" cy="1615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Law giving</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Severe &amp; vengeful</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Only concerned with the Jews</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Capricious, ignorant &amp; cruel</a:t>
            </a:r>
          </a:p>
        </p:txBody>
      </p:sp>
      <p:sp>
        <p:nvSpPr>
          <p:cNvPr id="313" name="Gracious…"/>
          <p:cNvSpPr txBox="1"/>
          <p:nvPr/>
        </p:nvSpPr>
        <p:spPr>
          <a:xfrm>
            <a:off x="5323626" y="2717340"/>
            <a:ext cx="2619432" cy="1996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Gracious</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Good</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Loving</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Revealed in Christ</a:t>
            </a:r>
            <a:endParaRPr b="0"/>
          </a:p>
          <a:p>
            <a:pPr marL="220578" indent="-220578" defTabSz="457200">
              <a:buSzPct val="60000"/>
              <a:buBlip>
                <a:blip r:embed="rId5"/>
              </a:buBlip>
              <a:defRPr b="1" sz="2200">
                <a:uFill>
                  <a:solidFill>
                    <a:srgbClr val="000000"/>
                  </a:solidFill>
                </a:uFill>
                <a:latin typeface="Avenir Next Regular"/>
                <a:ea typeface="Avenir Next Regular"/>
                <a:cs typeface="Avenir Next Regular"/>
                <a:sym typeface="Avenir Next Regular"/>
              </a:defRPr>
            </a:pPr>
            <a:r>
              <a:rPr b="0"/>
              <a:t>Morally superior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17" name="Group"/>
          <p:cNvGrpSpPr/>
          <p:nvPr/>
        </p:nvGrpSpPr>
        <p:grpSpPr>
          <a:xfrm>
            <a:off x="116427" y="6200602"/>
            <a:ext cx="1301650" cy="464704"/>
            <a:chOff x="0" y="0"/>
            <a:chExt cx="1301648" cy="464702"/>
          </a:xfrm>
        </p:grpSpPr>
        <p:pic>
          <p:nvPicPr>
            <p:cNvPr id="315"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16"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18"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19" name="Marcionism … Christology:"/>
          <p:cNvSpPr txBox="1"/>
          <p:nvPr/>
        </p:nvSpPr>
        <p:spPr>
          <a:xfrm>
            <a:off x="140637" y="875614"/>
            <a:ext cx="5634098"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4000"/>
            </a:pPr>
            <a:r>
              <a:t>Marcionism … </a:t>
            </a:r>
            <a:r>
              <a:rPr b="0"/>
              <a:t>Christology:</a:t>
            </a:r>
          </a:p>
        </p:txBody>
      </p:sp>
      <p:sp>
        <p:nvSpPr>
          <p:cNvPr id="320" name="flesh but not flesh, man but not man, God yet not God."/>
          <p:cNvSpPr txBox="1"/>
          <p:nvPr/>
        </p:nvSpPr>
        <p:spPr>
          <a:xfrm>
            <a:off x="2109537" y="1647755"/>
            <a:ext cx="9840067" cy="50694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3300">
                <a:uFill>
                  <a:solidFill>
                    <a:srgbClr val="000000"/>
                  </a:solidFill>
                </a:uFill>
              </a:defRPr>
            </a:pPr>
            <a:r>
              <a:t>	</a:t>
            </a:r>
            <a:r>
              <a:rPr i="1"/>
              <a:t>flesh</a:t>
            </a:r>
            <a:r>
              <a:t> but </a:t>
            </a:r>
            <a:r>
              <a:rPr i="1"/>
              <a:t>not flesh</a:t>
            </a:r>
            <a:r>
              <a:t>, </a:t>
            </a:r>
            <a:r>
              <a:rPr i="1"/>
              <a:t>man </a:t>
            </a:r>
            <a:r>
              <a:t>but </a:t>
            </a:r>
            <a:r>
              <a:rPr i="1"/>
              <a:t>not man, God</a:t>
            </a:r>
            <a:r>
              <a:t> yet</a:t>
            </a:r>
            <a:r>
              <a:rPr i="1"/>
              <a:t> not God</a:t>
            </a:r>
            <a:r>
              <a:t>.</a:t>
            </a:r>
          </a:p>
        </p:txBody>
      </p:sp>
      <p:sp>
        <p:nvSpPr>
          <p:cNvPr id="321" name="His sufferings and human experiences only appeared real…"/>
          <p:cNvSpPr txBox="1"/>
          <p:nvPr/>
        </p:nvSpPr>
        <p:spPr>
          <a:xfrm>
            <a:off x="1028661" y="3150128"/>
            <a:ext cx="10134678" cy="101494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330868" indent="-330868" defTabSz="457200">
              <a:buSzPct val="60000"/>
              <a:buBlip>
                <a:blip r:embed="rId4"/>
              </a:buBlip>
              <a:defRPr sz="3300">
                <a:uFill>
                  <a:solidFill>
                    <a:srgbClr val="000000"/>
                  </a:solidFill>
                </a:uFill>
              </a:defRPr>
            </a:pPr>
            <a:r>
              <a:t>His sufferings and human experiences only </a:t>
            </a:r>
            <a:r>
              <a:rPr i="1"/>
              <a:t>appeared</a:t>
            </a:r>
            <a:r>
              <a:t> real</a:t>
            </a:r>
          </a:p>
          <a:p>
            <a:pPr marL="330868" indent="-330868" defTabSz="457200">
              <a:buSzPct val="60000"/>
              <a:buBlip>
                <a:blip r:embed="rId4"/>
              </a:buBlip>
              <a:defRPr sz="3300">
                <a:uFill>
                  <a:solidFill>
                    <a:srgbClr val="000000"/>
                  </a:solidFill>
                </a:uFill>
              </a:defRPr>
            </a:pPr>
            <a:r>
              <a:t>There is no resurrection - either of Christ or believers.</a:t>
            </a:r>
          </a:p>
        </p:txBody>
      </p:sp>
      <p:sp>
        <p:nvSpPr>
          <p:cNvPr id="322" name="THUS:"/>
          <p:cNvSpPr txBox="1"/>
          <p:nvPr/>
        </p:nvSpPr>
        <p:spPr>
          <a:xfrm>
            <a:off x="284359" y="2547285"/>
            <a:ext cx="1143091" cy="50694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3300">
                <a:uFill>
                  <a:solidFill>
                    <a:srgbClr val="000000"/>
                  </a:solidFill>
                </a:uFill>
              </a:defRPr>
            </a:lvl1pPr>
          </a:lstStyle>
          <a:p>
            <a:pPr/>
            <a:r>
              <a:t>THUS: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26" name="Group"/>
          <p:cNvGrpSpPr/>
          <p:nvPr/>
        </p:nvGrpSpPr>
        <p:grpSpPr>
          <a:xfrm>
            <a:off x="116427" y="6200602"/>
            <a:ext cx="1301650" cy="464704"/>
            <a:chOff x="0" y="0"/>
            <a:chExt cx="1301648" cy="464702"/>
          </a:xfrm>
        </p:grpSpPr>
        <p:pic>
          <p:nvPicPr>
            <p:cNvPr id="324"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25"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27"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28" name="Marcionism"/>
          <p:cNvSpPr txBox="1"/>
          <p:nvPr/>
        </p:nvSpPr>
        <p:spPr>
          <a:xfrm>
            <a:off x="2868917" y="875614"/>
            <a:ext cx="2596020"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Marcionism</a:t>
            </a:r>
          </a:p>
        </p:txBody>
      </p:sp>
      <p:sp>
        <p:nvSpPr>
          <p:cNvPr id="329" name="THUS:"/>
          <p:cNvSpPr txBox="1"/>
          <p:nvPr/>
        </p:nvSpPr>
        <p:spPr>
          <a:xfrm>
            <a:off x="284359" y="2547285"/>
            <a:ext cx="1143091" cy="50694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3300">
                <a:uFill>
                  <a:solidFill>
                    <a:srgbClr val="000000"/>
                  </a:solidFill>
                </a:uFill>
              </a:defRPr>
            </a:lvl1pPr>
          </a:lstStyle>
          <a:p>
            <a:pPr/>
            <a:r>
              <a:t>THUS:</a:t>
            </a:r>
          </a:p>
        </p:txBody>
      </p:sp>
      <p:pic>
        <p:nvPicPr>
          <p:cNvPr id="330" name="Image" descr="Image"/>
          <p:cNvPicPr>
            <a:picLocks noChangeAspect="1"/>
          </p:cNvPicPr>
          <p:nvPr/>
        </p:nvPicPr>
        <p:blipFill>
          <a:blip r:embed="rId4">
            <a:extLst/>
          </a:blip>
          <a:srcRect l="21756" t="23709" r="45772" b="36763"/>
          <a:stretch>
            <a:fillRect/>
          </a:stretch>
        </p:blipFill>
        <p:spPr>
          <a:xfrm>
            <a:off x="140637" y="1481477"/>
            <a:ext cx="2573736" cy="4194648"/>
          </a:xfrm>
          <a:prstGeom prst="rect">
            <a:avLst/>
          </a:prstGeom>
          <a:ln w="12700">
            <a:miter lim="400000"/>
          </a:ln>
        </p:spPr>
      </p:pic>
      <p:sp>
        <p:nvSpPr>
          <p:cNvPr id="331" name="Marcion rejected the entire OLD TESTAMENT and those New Testament books that possessed a  JEWISH FLAVOUR (Mark, Matthew, Acts, Hebrews, the pastoral epistles, some of Luke + any passages that contained the above).…"/>
          <p:cNvSpPr txBox="1"/>
          <p:nvPr/>
        </p:nvSpPr>
        <p:spPr>
          <a:xfrm>
            <a:off x="2868917" y="1490645"/>
            <a:ext cx="9179108" cy="458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lnSpc>
                <a:spcPct val="150000"/>
              </a:lnSpc>
              <a:defRPr sz="2500">
                <a:uFill>
                  <a:solidFill>
                    <a:srgbClr val="000000"/>
                  </a:solidFill>
                </a:uFill>
                <a:latin typeface="Avenir Next Regular"/>
                <a:ea typeface="Avenir Next Regular"/>
                <a:cs typeface="Avenir Next Regular"/>
                <a:sym typeface="Avenir Next Regular"/>
              </a:defRPr>
            </a:pPr>
            <a:r>
              <a:t>Marcion rejected the entire </a:t>
            </a:r>
            <a:r>
              <a:rPr b="1"/>
              <a:t>OLD TESTAMENT</a:t>
            </a:r>
            <a:r>
              <a:t> and those New Testament books that possessed a  </a:t>
            </a:r>
            <a:r>
              <a:rPr b="1"/>
              <a:t>JEWISH FLAVOUR</a:t>
            </a:r>
            <a:r>
              <a:t> (Mark, Matthew, Acts, Hebrews, the pastoral epistles, some of Luke + any passages that contained the above).</a:t>
            </a:r>
          </a:p>
          <a:p>
            <a:pPr defTabSz="457200">
              <a:defRPr sz="2500">
                <a:uFill>
                  <a:solidFill>
                    <a:srgbClr val="000000"/>
                  </a:solidFill>
                </a:uFill>
                <a:latin typeface="Cambria"/>
                <a:ea typeface="Cambria"/>
                <a:cs typeface="Cambria"/>
                <a:sym typeface="Cambria"/>
              </a:defRPr>
            </a:pPr>
          </a:p>
          <a:p>
            <a:pPr defTabSz="457200">
              <a:defRPr sz="2500">
                <a:uFill>
                  <a:solidFill>
                    <a:srgbClr val="000000"/>
                  </a:solidFill>
                </a:uFill>
                <a:latin typeface="Cambria"/>
                <a:ea typeface="Cambria"/>
                <a:cs typeface="Cambria"/>
                <a:sym typeface="Cambria"/>
              </a:defRPr>
            </a:pPr>
          </a:p>
          <a:p>
            <a:pPr defTabSz="457200">
              <a:defRPr sz="2500">
                <a:uFill>
                  <a:solidFill>
                    <a:srgbClr val="000000"/>
                  </a:solidFill>
                </a:uFill>
                <a:latin typeface="Cambria"/>
                <a:ea typeface="Cambria"/>
                <a:cs typeface="Cambria"/>
                <a:sym typeface="Cambria"/>
              </a:defRPr>
            </a:pPr>
            <a:r>
              <a:t>He believed that the apostle Paul was the only apostle who did not misrepresent the </a:t>
            </a:r>
            <a:r>
              <a:rPr i="1"/>
              <a:t>gospel of grace.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35" name="Group"/>
          <p:cNvGrpSpPr/>
          <p:nvPr/>
        </p:nvGrpSpPr>
        <p:grpSpPr>
          <a:xfrm>
            <a:off x="116427" y="6200602"/>
            <a:ext cx="1301650" cy="464704"/>
            <a:chOff x="0" y="0"/>
            <a:chExt cx="1301648" cy="464702"/>
          </a:xfrm>
        </p:grpSpPr>
        <p:pic>
          <p:nvPicPr>
            <p:cNvPr id="333"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34"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36"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37" name="Marcionism"/>
          <p:cNvSpPr txBox="1"/>
          <p:nvPr/>
        </p:nvSpPr>
        <p:spPr>
          <a:xfrm>
            <a:off x="2868917" y="875614"/>
            <a:ext cx="2596020"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Marcionism</a:t>
            </a:r>
          </a:p>
        </p:txBody>
      </p:sp>
      <p:sp>
        <p:nvSpPr>
          <p:cNvPr id="338" name="Every Apologist from Justin Martyr onwards (including Iraneus) addressed Marcionte teaching. These apologists (120-220) tried to give a reasoned defence and recommendation of the Christian faith by:…"/>
          <p:cNvSpPr txBox="1"/>
          <p:nvPr/>
        </p:nvSpPr>
        <p:spPr>
          <a:xfrm>
            <a:off x="1427449" y="1490645"/>
            <a:ext cx="10620576" cy="444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400">
                <a:uFill>
                  <a:solidFill>
                    <a:srgbClr val="000000"/>
                  </a:solidFill>
                </a:uFill>
                <a:latin typeface="Cambria"/>
                <a:ea typeface="Cambria"/>
                <a:cs typeface="Cambria"/>
                <a:sym typeface="Cambria"/>
              </a:defRPr>
            </a:pPr>
            <a:r>
              <a:t>Every Apologist from </a:t>
            </a:r>
            <a:r>
              <a:rPr b="1"/>
              <a:t>Justin Martyr</a:t>
            </a:r>
            <a:r>
              <a:t> onwards (including </a:t>
            </a:r>
            <a:r>
              <a:rPr b="1"/>
              <a:t>Iraneus</a:t>
            </a:r>
            <a:r>
              <a:t>) addressed Marcionte teaching. These </a:t>
            </a:r>
            <a:r>
              <a:rPr b="1"/>
              <a:t>apologists</a:t>
            </a:r>
            <a:r>
              <a:t> (120-220) tried to give a </a:t>
            </a:r>
            <a:r>
              <a:rPr i="1"/>
              <a:t>reasoned defence</a:t>
            </a:r>
            <a:r>
              <a:t> and </a:t>
            </a:r>
            <a:r>
              <a:rPr i="1"/>
              <a:t>recommendation</a:t>
            </a:r>
            <a:r>
              <a:t> of the Christian faith by:</a:t>
            </a:r>
          </a:p>
          <a:p>
            <a:pPr defTabSz="457200">
              <a:defRPr sz="2400">
                <a:uFill>
                  <a:solidFill>
                    <a:srgbClr val="000000"/>
                  </a:solidFill>
                </a:uFill>
                <a:latin typeface="Cambria"/>
                <a:ea typeface="Cambria"/>
                <a:cs typeface="Cambria"/>
                <a:sym typeface="Cambria"/>
              </a:defRPr>
            </a:pPr>
          </a:p>
          <a:p>
            <a:pPr marL="320842" indent="-320842" defTabSz="457200">
              <a:lnSpc>
                <a:spcPct val="150000"/>
              </a:lnSpc>
              <a:buSzPct val="100000"/>
              <a:buAutoNum type="arabicPeriod" startAt="1"/>
              <a:defRPr sz="2400">
                <a:uFill>
                  <a:solidFill>
                    <a:srgbClr val="000000"/>
                  </a:solidFill>
                </a:uFill>
                <a:latin typeface="Avenir Next Regular"/>
                <a:ea typeface="Avenir Next Regular"/>
                <a:cs typeface="Avenir Next Regular"/>
                <a:sym typeface="Avenir Next Regular"/>
              </a:defRPr>
            </a:pPr>
            <a:r>
              <a:t>Appealing to </a:t>
            </a:r>
            <a:r>
              <a:rPr b="1"/>
              <a:t>THE AUTHORITIES FOR JUSTICE</a:t>
            </a:r>
          </a:p>
          <a:p>
            <a:pPr marL="320842" indent="-320842" defTabSz="457200">
              <a:lnSpc>
                <a:spcPct val="150000"/>
              </a:lnSpc>
              <a:buSzPct val="100000"/>
              <a:buAutoNum type="arabicPeriod" startAt="1"/>
              <a:defRPr sz="2400">
                <a:uFill>
                  <a:solidFill>
                    <a:srgbClr val="000000"/>
                  </a:solidFill>
                </a:uFill>
                <a:latin typeface="Avenir Next Regular"/>
                <a:ea typeface="Avenir Next Regular"/>
                <a:cs typeface="Avenir Next Regular"/>
                <a:sym typeface="Avenir Next Regular"/>
              </a:defRPr>
            </a:pPr>
            <a:r>
              <a:t>Attacking </a:t>
            </a:r>
            <a:r>
              <a:rPr b="1"/>
              <a:t>PAGAN BELIEFS AND PRACTICES</a:t>
            </a:r>
          </a:p>
          <a:p>
            <a:pPr marL="320842" indent="-320842" defTabSz="457200">
              <a:lnSpc>
                <a:spcPct val="150000"/>
              </a:lnSpc>
              <a:buSzPct val="100000"/>
              <a:buAutoNum type="arabicPeriod" startAt="1"/>
              <a:defRPr sz="2400">
                <a:uFill>
                  <a:solidFill>
                    <a:srgbClr val="000000"/>
                  </a:solidFill>
                </a:uFill>
                <a:latin typeface="Avenir Next Regular"/>
                <a:ea typeface="Avenir Next Regular"/>
                <a:cs typeface="Avenir Next Regular"/>
                <a:sym typeface="Avenir Next Regular"/>
              </a:defRPr>
            </a:pPr>
            <a:r>
              <a:t>Presenting </a:t>
            </a:r>
            <a:r>
              <a:rPr b="1"/>
              <a:t>CHRISTIAN </a:t>
            </a:r>
            <a:r>
              <a:rPr b="1" u="sng"/>
              <a:t>BELIEFS</a:t>
            </a:r>
            <a:r>
              <a:rPr b="1"/>
              <a:t> AND </a:t>
            </a:r>
            <a:r>
              <a:rPr b="1" u="sng"/>
              <a:t>LIFESTYLES</a:t>
            </a:r>
            <a:r>
              <a:rPr b="1"/>
              <a:t> FAVOURABLY</a:t>
            </a:r>
          </a:p>
          <a:p>
            <a:pPr marL="320842" indent="-320842" defTabSz="457200">
              <a:lnSpc>
                <a:spcPct val="150000"/>
              </a:lnSpc>
              <a:buSzPct val="100000"/>
              <a:buAutoNum type="arabicPeriod" startAt="1"/>
              <a:defRPr sz="2400">
                <a:uFill>
                  <a:solidFill>
                    <a:srgbClr val="000000"/>
                  </a:solidFill>
                </a:uFill>
                <a:latin typeface="Avenir Next Regular"/>
                <a:ea typeface="Avenir Next Regular"/>
                <a:cs typeface="Avenir Next Regular"/>
                <a:sym typeface="Avenir Next Regular"/>
              </a:defRPr>
            </a:pPr>
            <a:r>
              <a:t>Giving </a:t>
            </a:r>
            <a:r>
              <a:rPr b="1"/>
              <a:t>THEOLOGICAL REASONS FOR THE TRUTH OF CHRISTIANITY</a:t>
            </a:r>
          </a:p>
          <a:p>
            <a:pPr marL="320842" indent="-320842" defTabSz="457200">
              <a:lnSpc>
                <a:spcPct val="150000"/>
              </a:lnSpc>
              <a:buSzPct val="100000"/>
              <a:buAutoNum type="arabicPeriod" startAt="1"/>
              <a:defRPr sz="2400">
                <a:uFill>
                  <a:solidFill>
                    <a:srgbClr val="000000"/>
                  </a:solidFill>
                </a:uFill>
                <a:latin typeface="Avenir Next Regular"/>
                <a:ea typeface="Avenir Next Regular"/>
                <a:cs typeface="Avenir Next Regular"/>
                <a:sym typeface="Avenir Next Regular"/>
              </a:defRPr>
            </a:pPr>
            <a:r>
              <a:t>Arguing for </a:t>
            </a:r>
            <a:r>
              <a:rPr b="1"/>
              <a:t>THE FULFILMENT OF THE JEWISH LAW IN CHRIST</a:t>
            </a:r>
          </a:p>
        </p:txBody>
      </p:sp>
      <p:sp>
        <p:nvSpPr>
          <p:cNvPr id="339"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43" name="Group"/>
          <p:cNvGrpSpPr/>
          <p:nvPr/>
        </p:nvGrpSpPr>
        <p:grpSpPr>
          <a:xfrm>
            <a:off x="116427" y="6200602"/>
            <a:ext cx="1301650" cy="464704"/>
            <a:chOff x="0" y="0"/>
            <a:chExt cx="1301648" cy="464702"/>
          </a:xfrm>
        </p:grpSpPr>
        <p:pic>
          <p:nvPicPr>
            <p:cNvPr id="341"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42"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44"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45" name="Marcionism"/>
          <p:cNvSpPr txBox="1"/>
          <p:nvPr/>
        </p:nvSpPr>
        <p:spPr>
          <a:xfrm>
            <a:off x="2868917" y="875614"/>
            <a:ext cx="2596020"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Marcionism</a:t>
            </a:r>
          </a:p>
        </p:txBody>
      </p:sp>
      <p:sp>
        <p:nvSpPr>
          <p:cNvPr id="346"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pic>
        <p:nvPicPr>
          <p:cNvPr id="347" name="Image" descr="Image"/>
          <p:cNvPicPr>
            <a:picLocks noChangeAspect="1"/>
          </p:cNvPicPr>
          <p:nvPr/>
        </p:nvPicPr>
        <p:blipFill>
          <a:blip r:embed="rId4">
            <a:alphaModFix amt="30593"/>
            <a:extLst/>
          </a:blip>
          <a:srcRect l="0" t="2953" r="3111" b="5094"/>
          <a:stretch>
            <a:fillRect/>
          </a:stretch>
        </p:blipFill>
        <p:spPr>
          <a:xfrm>
            <a:off x="166013" y="1418908"/>
            <a:ext cx="2620923" cy="3736923"/>
          </a:xfrm>
          <a:prstGeom prst="rect">
            <a:avLst/>
          </a:prstGeom>
          <a:ln w="12700">
            <a:miter lim="400000"/>
          </a:ln>
        </p:spPr>
      </p:pic>
      <p:pic>
        <p:nvPicPr>
          <p:cNvPr id="348" name="75A20D4E-C4AB-4E3C-9AAA-8DB3CDD59FC7.png" descr="75A20D4E-C4AB-4E3C-9AAA-8DB3CDD59FC7.png"/>
          <p:cNvPicPr>
            <a:picLocks noChangeAspect="1"/>
          </p:cNvPicPr>
          <p:nvPr/>
        </p:nvPicPr>
        <p:blipFill>
          <a:blip r:embed="rId5">
            <a:extLst/>
          </a:blip>
          <a:stretch>
            <a:fillRect/>
          </a:stretch>
        </p:blipFill>
        <p:spPr>
          <a:xfrm>
            <a:off x="4384227" y="1418908"/>
            <a:ext cx="6432449" cy="4824336"/>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52" name="Group"/>
          <p:cNvGrpSpPr/>
          <p:nvPr/>
        </p:nvGrpSpPr>
        <p:grpSpPr>
          <a:xfrm>
            <a:off x="116427" y="6200602"/>
            <a:ext cx="1301650" cy="464704"/>
            <a:chOff x="0" y="0"/>
            <a:chExt cx="1301648" cy="464702"/>
          </a:xfrm>
        </p:grpSpPr>
        <p:pic>
          <p:nvPicPr>
            <p:cNvPr id="350"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51"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53"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54" name="Montanism"/>
          <p:cNvSpPr txBox="1"/>
          <p:nvPr/>
        </p:nvSpPr>
        <p:spPr>
          <a:xfrm>
            <a:off x="2868917" y="875614"/>
            <a:ext cx="2524334"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Montanism</a:t>
            </a:r>
          </a:p>
        </p:txBody>
      </p:sp>
      <p:pic>
        <p:nvPicPr>
          <p:cNvPr id="355" name="Image" descr="Image"/>
          <p:cNvPicPr>
            <a:picLocks noChangeAspect="1"/>
          </p:cNvPicPr>
          <p:nvPr/>
        </p:nvPicPr>
        <p:blipFill>
          <a:blip r:embed="rId4">
            <a:extLst/>
          </a:blip>
          <a:stretch>
            <a:fillRect/>
          </a:stretch>
        </p:blipFill>
        <p:spPr>
          <a:xfrm>
            <a:off x="0" y="2199487"/>
            <a:ext cx="3282927" cy="2459026"/>
          </a:xfrm>
          <a:prstGeom prst="rect">
            <a:avLst/>
          </a:prstGeom>
          <a:ln w="12700">
            <a:miter lim="400000"/>
          </a:ln>
        </p:spPr>
      </p:pic>
      <p:sp>
        <p:nvSpPr>
          <p:cNvPr id="356" name="The other main deviation from Orthodoxy in the second century (c. 172), but with no direct link to Gnosticism. Was a reactive movement (a ‘fresh work of the Holy Spirit’) to the formalism of church (where the spiritual energy and excitement seemed to hav"/>
          <p:cNvSpPr txBox="1"/>
          <p:nvPr/>
        </p:nvSpPr>
        <p:spPr>
          <a:xfrm>
            <a:off x="3611630" y="1519338"/>
            <a:ext cx="7859343" cy="534415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900">
                <a:uFill>
                  <a:solidFill>
                    <a:srgbClr val="000000"/>
                  </a:solidFill>
                </a:uFill>
              </a:defRPr>
            </a:pPr>
            <a:r>
              <a:t>The other main deviation from Orthodoxy in the second century (c. 172), but with no direct link to Gnosticism. Was a </a:t>
            </a:r>
            <a:r>
              <a:rPr i="1"/>
              <a:t>reactive movement</a:t>
            </a:r>
            <a:r>
              <a:t> (a ‘fresh work of the Holy Spirit’) to the </a:t>
            </a:r>
            <a:r>
              <a:rPr i="1"/>
              <a:t>formalism</a:t>
            </a:r>
            <a:r>
              <a:t> of church (where the spiritual energy and excitement seemed to have been lost).</a:t>
            </a:r>
          </a:p>
          <a:p>
            <a:pPr defTabSz="457200">
              <a:defRPr sz="2900">
                <a:uFill>
                  <a:solidFill>
                    <a:srgbClr val="000000"/>
                  </a:solidFill>
                </a:uFill>
              </a:defRPr>
            </a:pPr>
          </a:p>
          <a:p>
            <a:pPr defTabSz="457200">
              <a:defRPr b="1" sz="2900">
                <a:uFill>
                  <a:solidFill>
                    <a:srgbClr val="000000"/>
                  </a:solidFill>
                </a:uFill>
              </a:defRPr>
            </a:pPr>
            <a:r>
              <a:t>Montanus </a:t>
            </a:r>
            <a:r>
              <a:rPr b="0"/>
              <a:t> lived in Phrygia, as a pagan priest who practised fasting, prophesied and received visions, inflicting pain on himself. Converted before 156AD he claimed to be the  ‘Paraclete’s mouthpiece’.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60" name="Group"/>
          <p:cNvGrpSpPr/>
          <p:nvPr/>
        </p:nvGrpSpPr>
        <p:grpSpPr>
          <a:xfrm>
            <a:off x="116427" y="6200602"/>
            <a:ext cx="1301650" cy="464704"/>
            <a:chOff x="0" y="0"/>
            <a:chExt cx="1301648" cy="464702"/>
          </a:xfrm>
        </p:grpSpPr>
        <p:pic>
          <p:nvPicPr>
            <p:cNvPr id="358"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59"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61"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62" name="Montanism - claims"/>
          <p:cNvSpPr txBox="1"/>
          <p:nvPr/>
        </p:nvSpPr>
        <p:spPr>
          <a:xfrm>
            <a:off x="2868917" y="875614"/>
            <a:ext cx="4205348"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4000"/>
            </a:pPr>
            <a:r>
              <a:t>Montanism </a:t>
            </a:r>
            <a:r>
              <a:rPr b="0"/>
              <a:t>- claims</a:t>
            </a:r>
          </a:p>
        </p:txBody>
      </p:sp>
      <p:pic>
        <p:nvPicPr>
          <p:cNvPr id="363" name="Image" descr="Image"/>
          <p:cNvPicPr>
            <a:picLocks noChangeAspect="1"/>
          </p:cNvPicPr>
          <p:nvPr/>
        </p:nvPicPr>
        <p:blipFill>
          <a:blip r:embed="rId4">
            <a:extLst/>
          </a:blip>
          <a:stretch>
            <a:fillRect/>
          </a:stretch>
        </p:blipFill>
        <p:spPr>
          <a:xfrm>
            <a:off x="0" y="2199487"/>
            <a:ext cx="3282927" cy="2459026"/>
          </a:xfrm>
          <a:prstGeom prst="rect">
            <a:avLst/>
          </a:prstGeom>
          <a:ln w="12700">
            <a:miter lim="400000"/>
          </a:ln>
        </p:spPr>
      </p:pic>
      <p:sp>
        <p:nvSpPr>
          <p:cNvPr id="364" name="The age of the HOLY SPIRIT (Paraclete) had arrived in him and spoke through him in his 2 prophecies.…"/>
          <p:cNvSpPr txBox="1"/>
          <p:nvPr/>
        </p:nvSpPr>
        <p:spPr>
          <a:xfrm>
            <a:off x="3386862" y="1597487"/>
            <a:ext cx="8371882" cy="460311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00050" indent="-400050" defTabSz="457200">
              <a:lnSpc>
                <a:spcPct val="125000"/>
              </a:lnSpc>
              <a:buSzPct val="74000"/>
              <a:buBlip>
                <a:blip r:embed="rId5"/>
              </a:buBlip>
              <a:defRPr b="1" sz="2100">
                <a:uFill>
                  <a:solidFill>
                    <a:srgbClr val="000000"/>
                  </a:solidFill>
                </a:uFill>
                <a:latin typeface="Avenir Next Regular"/>
                <a:ea typeface="Avenir Next Regular"/>
                <a:cs typeface="Avenir Next Regular"/>
                <a:sym typeface="Avenir Next Regular"/>
              </a:defRPr>
            </a:pPr>
            <a:r>
              <a:rPr b="0"/>
              <a:t>The age of the </a:t>
            </a:r>
            <a:r>
              <a:t>HOLY SPIRIT</a:t>
            </a:r>
            <a:r>
              <a:rPr b="0"/>
              <a:t> (Paraclete) had arrived in him and spoke through him in his 2 prophecies.</a:t>
            </a:r>
            <a:endParaRPr b="0"/>
          </a:p>
          <a:p>
            <a:pPr marL="400050" indent="-400050" defTabSz="457200">
              <a:lnSpc>
                <a:spcPct val="125000"/>
              </a:lnSpc>
              <a:buSzPct val="74000"/>
              <a:buBlip>
                <a:blip r:embed="rId5"/>
              </a:buBlip>
              <a:defRPr b="1" sz="2100">
                <a:uFill>
                  <a:solidFill>
                    <a:srgbClr val="000000"/>
                  </a:solidFill>
                </a:uFill>
                <a:latin typeface="Avenir Next Regular"/>
                <a:ea typeface="Avenir Next Regular"/>
                <a:cs typeface="Avenir Next Regular"/>
                <a:sym typeface="Avenir Next Regular"/>
              </a:defRPr>
            </a:pPr>
            <a:r>
              <a:rPr b="0"/>
              <a:t>The </a:t>
            </a:r>
            <a:r>
              <a:t>NEW JERUSALEM</a:t>
            </a:r>
            <a:r>
              <a:rPr b="0"/>
              <a:t> would be soon established in Pepuza (a local town).</a:t>
            </a:r>
            <a:endParaRPr b="0"/>
          </a:p>
          <a:p>
            <a:pPr marL="400050" indent="-400050" defTabSz="457200">
              <a:lnSpc>
                <a:spcPct val="125000"/>
              </a:lnSpc>
              <a:buSzPct val="74000"/>
              <a:buBlip>
                <a:blip r:embed="rId5"/>
              </a:buBlip>
              <a:defRPr b="1" sz="2100">
                <a:uFill>
                  <a:solidFill>
                    <a:srgbClr val="000000"/>
                  </a:solidFill>
                </a:uFill>
                <a:latin typeface="Avenir Next Regular"/>
                <a:ea typeface="Avenir Next Regular"/>
                <a:cs typeface="Avenir Next Regular"/>
                <a:sym typeface="Avenir Next Regular"/>
              </a:defRPr>
            </a:pPr>
            <a:r>
              <a:rPr b="0"/>
              <a:t>Great expectation and urgency was thus required to prepare for the </a:t>
            </a:r>
            <a:r>
              <a:t>RETURN</a:t>
            </a:r>
            <a:r>
              <a:rPr b="0"/>
              <a:t> of </a:t>
            </a:r>
            <a:r>
              <a:t>CHRIST</a:t>
            </a:r>
            <a:r>
              <a:rPr b="0"/>
              <a:t>.</a:t>
            </a:r>
            <a:endParaRPr b="0"/>
          </a:p>
          <a:p>
            <a:pPr marL="400050" indent="-400050" defTabSz="457200">
              <a:lnSpc>
                <a:spcPct val="125000"/>
              </a:lnSpc>
              <a:buSzPct val="74000"/>
              <a:buBlip>
                <a:blip r:embed="rId5"/>
              </a:buBlip>
              <a:defRPr b="1" sz="2100">
                <a:uFill>
                  <a:solidFill>
                    <a:srgbClr val="000000"/>
                  </a:solidFill>
                </a:uFill>
                <a:latin typeface="Avenir Next Regular"/>
                <a:ea typeface="Avenir Next Regular"/>
                <a:cs typeface="Avenir Next Regular"/>
                <a:sym typeface="Avenir Next Regular"/>
              </a:defRPr>
            </a:pPr>
            <a:r>
              <a:rPr b="0"/>
              <a:t>Preparation was by strict </a:t>
            </a:r>
            <a:r>
              <a:t>ASCETICISM</a:t>
            </a:r>
            <a:r>
              <a:rPr b="0"/>
              <a:t> .</a:t>
            </a:r>
            <a:endParaRPr b="0"/>
          </a:p>
          <a:p>
            <a:pPr marL="400050" indent="-400050" defTabSz="457200">
              <a:lnSpc>
                <a:spcPct val="125000"/>
              </a:lnSpc>
              <a:buSzPct val="74000"/>
              <a:buBlip>
                <a:blip r:embed="rId5"/>
              </a:buBlip>
              <a:defRPr b="1" sz="2100">
                <a:uFill>
                  <a:solidFill>
                    <a:srgbClr val="000000"/>
                  </a:solidFill>
                </a:uFill>
                <a:latin typeface="Avenir Next Regular"/>
                <a:ea typeface="Avenir Next Regular"/>
                <a:cs typeface="Avenir Next Regular"/>
                <a:sym typeface="Avenir Next Regular"/>
              </a:defRPr>
            </a:pPr>
            <a:r>
              <a:rPr b="0"/>
              <a:t>As all energies were to be focused on this preparation so it was necessary to withdraw from all </a:t>
            </a:r>
            <a:r>
              <a:t>MUNDANE</a:t>
            </a:r>
            <a:r>
              <a:rPr b="0"/>
              <a:t> or </a:t>
            </a:r>
            <a:r>
              <a:t>EARTHLY</a:t>
            </a:r>
            <a:r>
              <a:rPr b="0"/>
              <a:t> activities.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68" name="Group"/>
          <p:cNvGrpSpPr/>
          <p:nvPr/>
        </p:nvGrpSpPr>
        <p:grpSpPr>
          <a:xfrm>
            <a:off x="116427" y="6200602"/>
            <a:ext cx="1301650" cy="464704"/>
            <a:chOff x="0" y="0"/>
            <a:chExt cx="1301648" cy="464702"/>
          </a:xfrm>
        </p:grpSpPr>
        <p:pic>
          <p:nvPicPr>
            <p:cNvPr id="366"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67"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69"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70" name="Montanism"/>
          <p:cNvSpPr txBox="1"/>
          <p:nvPr/>
        </p:nvSpPr>
        <p:spPr>
          <a:xfrm>
            <a:off x="2868917" y="875614"/>
            <a:ext cx="2524334"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Montanism</a:t>
            </a:r>
          </a:p>
        </p:txBody>
      </p:sp>
      <p:sp>
        <p:nvSpPr>
          <p:cNvPr id="371"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
        <p:nvSpPr>
          <p:cNvPr id="372" name="Epiphanies and Eusebius tell us that it was opposed by second century writers such as Apollinaire’s and Mitiades, even though none of the responses are available to us today. Was formally condemned before 200AD.…"/>
          <p:cNvSpPr txBox="1"/>
          <p:nvPr/>
        </p:nvSpPr>
        <p:spPr>
          <a:xfrm>
            <a:off x="1648947" y="1720417"/>
            <a:ext cx="9838042" cy="457094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b="1" sz="3300">
                <a:uFill>
                  <a:solidFill>
                    <a:srgbClr val="000000"/>
                  </a:solidFill>
                </a:uFill>
              </a:defRPr>
            </a:pPr>
            <a:r>
              <a:rPr b="0"/>
              <a:t>Epiphanies and Eusebius tell us that it was opposed by second century writers such as </a:t>
            </a:r>
            <a:r>
              <a:t>Apollinaire’s </a:t>
            </a:r>
            <a:r>
              <a:rPr b="0"/>
              <a:t>and </a:t>
            </a:r>
            <a:r>
              <a:t>Mitiades</a:t>
            </a:r>
            <a:r>
              <a:rPr b="0"/>
              <a:t>, even though none of the responses are available to us today. Was formally condemned before 200AD.</a:t>
            </a:r>
            <a:endParaRPr b="0"/>
          </a:p>
          <a:p>
            <a:pPr defTabSz="457200">
              <a:defRPr b="1" sz="3300">
                <a:uFill>
                  <a:solidFill>
                    <a:srgbClr val="000000"/>
                  </a:solidFill>
                </a:uFill>
              </a:defRPr>
            </a:pPr>
            <a:endParaRPr b="0"/>
          </a:p>
          <a:p>
            <a:pPr defTabSz="457200">
              <a:defRPr b="1" sz="3300">
                <a:uFill>
                  <a:solidFill>
                    <a:srgbClr val="000000"/>
                  </a:solidFill>
                </a:uFill>
              </a:defRPr>
            </a:pPr>
            <a:r>
              <a:rPr b="0"/>
              <a:t>Tertullian actually joined the movement later in life, attracted by the high moral ideals.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76" name="Group"/>
          <p:cNvGrpSpPr/>
          <p:nvPr/>
        </p:nvGrpSpPr>
        <p:grpSpPr>
          <a:xfrm>
            <a:off x="116427" y="6200602"/>
            <a:ext cx="1301650" cy="464704"/>
            <a:chOff x="0" y="0"/>
            <a:chExt cx="1301648" cy="464702"/>
          </a:xfrm>
        </p:grpSpPr>
        <p:pic>
          <p:nvPicPr>
            <p:cNvPr id="374"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75"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77"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78" name="THE APOLOGISTS"/>
          <p:cNvSpPr txBox="1"/>
          <p:nvPr/>
        </p:nvSpPr>
        <p:spPr>
          <a:xfrm>
            <a:off x="2868917" y="875614"/>
            <a:ext cx="3693379"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THE APOLOGISTS</a:t>
            </a:r>
          </a:p>
        </p:txBody>
      </p:sp>
      <p:sp>
        <p:nvSpPr>
          <p:cNvPr id="379"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
        <p:nvSpPr>
          <p:cNvPr id="380" name="During the second century pagan writers wrote criticising Christianity, including Celcus, a pagan philosopher who is answered by Origen in his work Against Celcus (a creative title!) where he compares pagan sayings to Christians to make the point that bo"/>
          <p:cNvSpPr txBox="1"/>
          <p:nvPr/>
        </p:nvSpPr>
        <p:spPr>
          <a:xfrm>
            <a:off x="1648947" y="1720417"/>
            <a:ext cx="9838042" cy="476275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800">
                <a:uFill>
                  <a:solidFill>
                    <a:srgbClr val="000000"/>
                  </a:solidFill>
                </a:uFill>
              </a:defRPr>
            </a:pPr>
            <a:r>
              <a:t>During the second century pagan writers wrote criticising Christianity, including </a:t>
            </a:r>
            <a:r>
              <a:rPr b="1"/>
              <a:t>Celcus</a:t>
            </a:r>
            <a:r>
              <a:t>, a pagan philosopher who is answered by </a:t>
            </a:r>
            <a:r>
              <a:rPr b="1"/>
              <a:t>Origen </a:t>
            </a:r>
            <a:r>
              <a:t>in his work </a:t>
            </a:r>
            <a:r>
              <a:rPr i="1"/>
              <a:t>Against Celcus </a:t>
            </a:r>
            <a:r>
              <a:t>(a creative title!) where he compares pagan sayings to Christians to make the point that both have ‘scoundrels’ who take advantage of ‘gullible people’.</a:t>
            </a:r>
          </a:p>
          <a:p>
            <a:pPr defTabSz="457200">
              <a:defRPr sz="2800">
                <a:uFill>
                  <a:solidFill>
                    <a:srgbClr val="000000"/>
                  </a:solidFill>
                </a:uFill>
              </a:defRPr>
            </a:pPr>
          </a:p>
          <a:p>
            <a:pPr defTabSz="457200">
              <a:defRPr sz="2800">
                <a:uFill>
                  <a:solidFill>
                    <a:srgbClr val="000000"/>
                  </a:solidFill>
                </a:uFill>
              </a:defRPr>
            </a:pPr>
            <a:r>
              <a:t>The works of the apologists were to influence the educated sections of the Roman world, explaining common misconceptions of the Christian faith and to persuade them of its worth. Although they recognised the passion of Christ as integral to salvation, the focus was on Jesus as </a:t>
            </a:r>
            <a:r>
              <a:rPr i="1"/>
              <a:t>teacher and moral exemplar.</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84" name="Group"/>
          <p:cNvGrpSpPr/>
          <p:nvPr/>
        </p:nvGrpSpPr>
        <p:grpSpPr>
          <a:xfrm>
            <a:off x="116427" y="6200602"/>
            <a:ext cx="1301650" cy="464704"/>
            <a:chOff x="0" y="0"/>
            <a:chExt cx="1301648" cy="464702"/>
          </a:xfrm>
        </p:grpSpPr>
        <p:pic>
          <p:nvPicPr>
            <p:cNvPr id="382"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83"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85"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86" name="THE APOLOGISTS"/>
          <p:cNvSpPr txBox="1"/>
          <p:nvPr/>
        </p:nvSpPr>
        <p:spPr>
          <a:xfrm>
            <a:off x="2868917" y="875614"/>
            <a:ext cx="3693379"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THE APOLOGISTS</a:t>
            </a:r>
          </a:p>
        </p:txBody>
      </p:sp>
      <p:sp>
        <p:nvSpPr>
          <p:cNvPr id="387"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grpSp>
        <p:nvGrpSpPr>
          <p:cNvPr id="390" name="Group"/>
          <p:cNvGrpSpPr/>
          <p:nvPr/>
        </p:nvGrpSpPr>
        <p:grpSpPr>
          <a:xfrm>
            <a:off x="2733257" y="1551342"/>
            <a:ext cx="8471301" cy="4422266"/>
            <a:chOff x="-2" y="25"/>
            <a:chExt cx="8471299" cy="4422265"/>
          </a:xfrm>
        </p:grpSpPr>
        <p:pic>
          <p:nvPicPr>
            <p:cNvPr id="388" name="F396D1C2-03A8-44B5-97F8-EAAB4E3FF431.png" descr="F396D1C2-03A8-44B5-97F8-EAAB4E3FF431.png"/>
            <p:cNvPicPr>
              <a:picLocks noChangeAspect="1"/>
            </p:cNvPicPr>
            <p:nvPr/>
          </p:nvPicPr>
          <p:blipFill>
            <a:blip r:embed="rId4">
              <a:extLst/>
            </a:blip>
            <a:srcRect l="2615" t="24013" r="2776" b="26598"/>
            <a:stretch>
              <a:fillRect/>
            </a:stretch>
          </p:blipFill>
          <p:spPr>
            <a:xfrm>
              <a:off x="-3" y="25"/>
              <a:ext cx="8471301" cy="4422267"/>
            </a:xfrm>
            <a:custGeom>
              <a:avLst/>
              <a:gdLst/>
              <a:ahLst/>
              <a:cxnLst>
                <a:cxn ang="0">
                  <a:pos x="wd2" y="hd2"/>
                </a:cxn>
                <a:cxn ang="5400000">
                  <a:pos x="wd2" y="hd2"/>
                </a:cxn>
                <a:cxn ang="10800000">
                  <a:pos x="wd2" y="hd2"/>
                </a:cxn>
                <a:cxn ang="16200000">
                  <a:pos x="wd2" y="hd2"/>
                </a:cxn>
              </a:cxnLst>
              <a:rect l="0" t="0" r="r" b="b"/>
              <a:pathLst>
                <a:path w="21599" h="21269" fill="norm" stroke="1" extrusionOk="0">
                  <a:moveTo>
                    <a:pt x="351" y="7"/>
                  </a:moveTo>
                  <a:cubicBezTo>
                    <a:pt x="290" y="56"/>
                    <a:pt x="157" y="336"/>
                    <a:pt x="71" y="656"/>
                  </a:cubicBezTo>
                  <a:cubicBezTo>
                    <a:pt x="25" y="830"/>
                    <a:pt x="1" y="987"/>
                    <a:pt x="0" y="1130"/>
                  </a:cubicBezTo>
                  <a:cubicBezTo>
                    <a:pt x="0" y="1273"/>
                    <a:pt x="23" y="1402"/>
                    <a:pt x="68" y="1525"/>
                  </a:cubicBezTo>
                  <a:cubicBezTo>
                    <a:pt x="168" y="1794"/>
                    <a:pt x="465" y="1794"/>
                    <a:pt x="565" y="1525"/>
                  </a:cubicBezTo>
                  <a:cubicBezTo>
                    <a:pt x="675" y="1230"/>
                    <a:pt x="652" y="1033"/>
                    <a:pt x="469" y="717"/>
                  </a:cubicBezTo>
                  <a:cubicBezTo>
                    <a:pt x="317" y="455"/>
                    <a:pt x="306" y="409"/>
                    <a:pt x="354" y="212"/>
                  </a:cubicBezTo>
                  <a:cubicBezTo>
                    <a:pt x="397" y="32"/>
                    <a:pt x="387" y="-22"/>
                    <a:pt x="351" y="7"/>
                  </a:cubicBezTo>
                  <a:close/>
                  <a:moveTo>
                    <a:pt x="1248" y="28"/>
                  </a:moveTo>
                  <a:cubicBezTo>
                    <a:pt x="1239" y="28"/>
                    <a:pt x="1228" y="35"/>
                    <a:pt x="1213" y="46"/>
                  </a:cubicBezTo>
                  <a:cubicBezTo>
                    <a:pt x="1111" y="119"/>
                    <a:pt x="969" y="581"/>
                    <a:pt x="931" y="964"/>
                  </a:cubicBezTo>
                  <a:cubicBezTo>
                    <a:pt x="908" y="1198"/>
                    <a:pt x="921" y="1346"/>
                    <a:pt x="975" y="1502"/>
                  </a:cubicBezTo>
                  <a:cubicBezTo>
                    <a:pt x="1033" y="1670"/>
                    <a:pt x="1088" y="1716"/>
                    <a:pt x="1225" y="1716"/>
                  </a:cubicBezTo>
                  <a:cubicBezTo>
                    <a:pt x="1432" y="1716"/>
                    <a:pt x="1519" y="1559"/>
                    <a:pt x="1519" y="1183"/>
                  </a:cubicBezTo>
                  <a:cubicBezTo>
                    <a:pt x="1519" y="988"/>
                    <a:pt x="1479" y="856"/>
                    <a:pt x="1371" y="689"/>
                  </a:cubicBezTo>
                  <a:cubicBezTo>
                    <a:pt x="1247" y="498"/>
                    <a:pt x="1228" y="423"/>
                    <a:pt x="1254" y="227"/>
                  </a:cubicBezTo>
                  <a:cubicBezTo>
                    <a:pt x="1273" y="83"/>
                    <a:pt x="1274" y="28"/>
                    <a:pt x="1248" y="28"/>
                  </a:cubicBezTo>
                  <a:close/>
                  <a:moveTo>
                    <a:pt x="5879" y="521"/>
                  </a:moveTo>
                  <a:cubicBezTo>
                    <a:pt x="2453" y="524"/>
                    <a:pt x="2657" y="589"/>
                    <a:pt x="2717" y="885"/>
                  </a:cubicBezTo>
                  <a:cubicBezTo>
                    <a:pt x="2743" y="1012"/>
                    <a:pt x="3436" y="1026"/>
                    <a:pt x="10629" y="1048"/>
                  </a:cubicBezTo>
                  <a:lnTo>
                    <a:pt x="18512" y="1071"/>
                  </a:lnTo>
                  <a:lnTo>
                    <a:pt x="18832" y="1273"/>
                  </a:lnTo>
                  <a:cubicBezTo>
                    <a:pt x="19997" y="2010"/>
                    <a:pt x="20820" y="3615"/>
                    <a:pt x="21134" y="5762"/>
                  </a:cubicBezTo>
                  <a:cubicBezTo>
                    <a:pt x="21186" y="6117"/>
                    <a:pt x="21229" y="6583"/>
                    <a:pt x="21229" y="6797"/>
                  </a:cubicBezTo>
                  <a:cubicBezTo>
                    <a:pt x="21230" y="7011"/>
                    <a:pt x="21243" y="7272"/>
                    <a:pt x="21258" y="7379"/>
                  </a:cubicBezTo>
                  <a:cubicBezTo>
                    <a:pt x="21292" y="7620"/>
                    <a:pt x="21501" y="7657"/>
                    <a:pt x="21507" y="7423"/>
                  </a:cubicBezTo>
                  <a:cubicBezTo>
                    <a:pt x="21570" y="4872"/>
                    <a:pt x="20773" y="2394"/>
                    <a:pt x="19517" y="1239"/>
                  </a:cubicBezTo>
                  <a:cubicBezTo>
                    <a:pt x="18712" y="498"/>
                    <a:pt x="19502" y="561"/>
                    <a:pt x="10654" y="532"/>
                  </a:cubicBezTo>
                  <a:cubicBezTo>
                    <a:pt x="8566" y="525"/>
                    <a:pt x="7020" y="520"/>
                    <a:pt x="5879" y="521"/>
                  </a:cubicBezTo>
                  <a:close/>
                  <a:moveTo>
                    <a:pt x="242" y="13695"/>
                  </a:moveTo>
                  <a:cubicBezTo>
                    <a:pt x="217" y="13697"/>
                    <a:pt x="187" y="13728"/>
                    <a:pt x="152" y="13783"/>
                  </a:cubicBezTo>
                  <a:cubicBezTo>
                    <a:pt x="94" y="13875"/>
                    <a:pt x="85" y="14000"/>
                    <a:pt x="110" y="14459"/>
                  </a:cubicBezTo>
                  <a:cubicBezTo>
                    <a:pt x="275" y="17520"/>
                    <a:pt x="1296" y="19815"/>
                    <a:pt x="2829" y="20572"/>
                  </a:cubicBezTo>
                  <a:cubicBezTo>
                    <a:pt x="3161" y="20737"/>
                    <a:pt x="3378" y="20741"/>
                    <a:pt x="11038" y="20746"/>
                  </a:cubicBezTo>
                  <a:lnTo>
                    <a:pt x="18906" y="20752"/>
                  </a:lnTo>
                  <a:lnTo>
                    <a:pt x="18892" y="20515"/>
                  </a:lnTo>
                  <a:lnTo>
                    <a:pt x="18878" y="20276"/>
                  </a:lnTo>
                  <a:lnTo>
                    <a:pt x="10955" y="20233"/>
                  </a:lnTo>
                  <a:cubicBezTo>
                    <a:pt x="3066" y="20188"/>
                    <a:pt x="3032" y="20189"/>
                    <a:pt x="2756" y="20009"/>
                  </a:cubicBezTo>
                  <a:cubicBezTo>
                    <a:pt x="1450" y="19162"/>
                    <a:pt x="566" y="17124"/>
                    <a:pt x="400" y="14583"/>
                  </a:cubicBezTo>
                  <a:cubicBezTo>
                    <a:pt x="359" y="13944"/>
                    <a:pt x="319" y="13690"/>
                    <a:pt x="242" y="13695"/>
                  </a:cubicBezTo>
                  <a:close/>
                  <a:moveTo>
                    <a:pt x="21298" y="19555"/>
                  </a:moveTo>
                  <a:cubicBezTo>
                    <a:pt x="21237" y="19567"/>
                    <a:pt x="21178" y="19635"/>
                    <a:pt x="21113" y="19757"/>
                  </a:cubicBezTo>
                  <a:cubicBezTo>
                    <a:pt x="20958" y="20050"/>
                    <a:pt x="20972" y="20291"/>
                    <a:pt x="21165" y="20624"/>
                  </a:cubicBezTo>
                  <a:cubicBezTo>
                    <a:pt x="21294" y="20847"/>
                    <a:pt x="21322" y="20947"/>
                    <a:pt x="21297" y="21097"/>
                  </a:cubicBezTo>
                  <a:cubicBezTo>
                    <a:pt x="21250" y="21378"/>
                    <a:pt x="21366" y="21276"/>
                    <a:pt x="21491" y="20925"/>
                  </a:cubicBezTo>
                  <a:cubicBezTo>
                    <a:pt x="21563" y="20726"/>
                    <a:pt x="21600" y="20461"/>
                    <a:pt x="21600" y="20223"/>
                  </a:cubicBezTo>
                  <a:cubicBezTo>
                    <a:pt x="21600" y="19985"/>
                    <a:pt x="21564" y="19773"/>
                    <a:pt x="21492" y="19679"/>
                  </a:cubicBezTo>
                  <a:cubicBezTo>
                    <a:pt x="21421" y="19585"/>
                    <a:pt x="21359" y="19543"/>
                    <a:pt x="21298" y="19555"/>
                  </a:cubicBezTo>
                  <a:close/>
                  <a:moveTo>
                    <a:pt x="20388" y="19564"/>
                  </a:moveTo>
                  <a:cubicBezTo>
                    <a:pt x="20357" y="19571"/>
                    <a:pt x="20325" y="19588"/>
                    <a:pt x="20292" y="19616"/>
                  </a:cubicBezTo>
                  <a:cubicBezTo>
                    <a:pt x="20054" y="19821"/>
                    <a:pt x="20055" y="20406"/>
                    <a:pt x="20293" y="20700"/>
                  </a:cubicBezTo>
                  <a:cubicBezTo>
                    <a:pt x="20389" y="20818"/>
                    <a:pt x="20409" y="20896"/>
                    <a:pt x="20387" y="21059"/>
                  </a:cubicBezTo>
                  <a:cubicBezTo>
                    <a:pt x="20318" y="21578"/>
                    <a:pt x="20600" y="21037"/>
                    <a:pt x="20688" y="20481"/>
                  </a:cubicBezTo>
                  <a:cubicBezTo>
                    <a:pt x="20771" y="19961"/>
                    <a:pt x="20607" y="19516"/>
                    <a:pt x="20388" y="19564"/>
                  </a:cubicBezTo>
                  <a:close/>
                </a:path>
              </a:pathLst>
            </a:custGeom>
            <a:ln w="12700" cap="flat">
              <a:solidFill>
                <a:srgbClr val="DDDDDD"/>
              </a:solidFill>
              <a:prstDash val="solid"/>
              <a:miter lim="400000"/>
            </a:ln>
            <a:effectLst/>
          </p:spPr>
        </p:pic>
        <p:sp>
          <p:nvSpPr>
            <p:cNvPr id="389" name="The work of the apologists was an early attempt to contextualise the gospel, explaining, defending and placing it within its cultural context. In doing so, certain theological weaknesses, often bearing the influence of Greek philosophy, accompany a since"/>
            <p:cNvSpPr txBox="1"/>
            <p:nvPr/>
          </p:nvSpPr>
          <p:spPr>
            <a:xfrm>
              <a:off x="289698" y="579895"/>
              <a:ext cx="7891472" cy="32407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p>
              <a:pPr>
                <a:defRPr sz="3200">
                  <a:latin typeface="Niconne"/>
                  <a:ea typeface="Niconne"/>
                  <a:cs typeface="Niconne"/>
                  <a:sym typeface="Niconne"/>
                </a:defRPr>
              </a:pPr>
              <a:r>
                <a:t>The work of the apologists was an early attempt to contextualise the gospel, explaining, defending and placing it within its cultural context. In doing so, certain theological weaknesses, often bearing the influence of Greek philosophy, accompany a sincere effort to portray Christianity in the most favourable light. </a:t>
              </a:r>
              <a:r>
                <a:rPr>
                  <a:latin typeface="Montserrat Regular"/>
                  <a:ea typeface="Montserrat Regular"/>
                  <a:cs typeface="Montserrat Regular"/>
                  <a:sym typeface="Montserrat Regular"/>
                </a:rPr>
                <a:t>(Page 63)</a:t>
              </a:r>
            </a:p>
          </p:txBody>
        </p:sp>
      </p:gr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94" name="Group"/>
          <p:cNvGrpSpPr/>
          <p:nvPr/>
        </p:nvGrpSpPr>
        <p:grpSpPr>
          <a:xfrm>
            <a:off x="116427" y="6200602"/>
            <a:ext cx="1301650" cy="464704"/>
            <a:chOff x="0" y="0"/>
            <a:chExt cx="1301648" cy="464702"/>
          </a:xfrm>
        </p:grpSpPr>
        <p:pic>
          <p:nvPicPr>
            <p:cNvPr id="392" name="Copy of TrainingWORKS -LMAP mono (transparent).png" descr="Copy of TrainingWORKS -LMAP mono (transparent).png"/>
            <p:cNvPicPr>
              <a:picLocks noChangeAspect="1"/>
            </p:cNvPicPr>
            <p:nvPr/>
          </p:nvPicPr>
          <p:blipFill>
            <a:blip r:embed="rId2">
              <a:extLst/>
            </a:blip>
            <a:stretch>
              <a:fillRect/>
            </a:stretch>
          </p:blipFill>
          <p:spPr>
            <a:xfrm>
              <a:off x="0" y="0"/>
              <a:ext cx="1301649" cy="339897"/>
            </a:xfrm>
            <a:prstGeom prst="rect">
              <a:avLst/>
            </a:prstGeom>
            <a:ln w="12700" cap="flat">
              <a:noFill/>
              <a:miter lim="400000"/>
            </a:ln>
            <a:effectLst/>
          </p:spPr>
        </p:pic>
        <p:pic>
          <p:nvPicPr>
            <p:cNvPr id="393" name="TrainingWORKS SOM-LMAP mono.png" descr="TrainingWORKS SOM-LMAP mono.png"/>
            <p:cNvPicPr>
              <a:picLocks noChangeAspect="1"/>
            </p:cNvPicPr>
            <p:nvPr/>
          </p:nvPicPr>
          <p:blipFill>
            <a:blip r:embed="rId3">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95"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396" name="THE APOLOGISTS - Justin Martyr"/>
          <p:cNvSpPr txBox="1"/>
          <p:nvPr/>
        </p:nvSpPr>
        <p:spPr>
          <a:xfrm>
            <a:off x="2868917" y="875614"/>
            <a:ext cx="6877309"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THE APOLOGISTS - Justin Martyr</a:t>
            </a:r>
          </a:p>
        </p:txBody>
      </p:sp>
      <p:sp>
        <p:nvSpPr>
          <p:cNvPr id="397"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pic>
        <p:nvPicPr>
          <p:cNvPr id="398" name="Image" descr="Image"/>
          <p:cNvPicPr>
            <a:picLocks noChangeAspect="1"/>
          </p:cNvPicPr>
          <p:nvPr/>
        </p:nvPicPr>
        <p:blipFill>
          <a:blip r:embed="rId4">
            <a:extLst/>
          </a:blip>
          <a:stretch>
            <a:fillRect/>
          </a:stretch>
        </p:blipFill>
        <p:spPr>
          <a:xfrm>
            <a:off x="2868917" y="1477237"/>
            <a:ext cx="3737581" cy="4875845"/>
          </a:xfrm>
          <a:prstGeom prst="rect">
            <a:avLst/>
          </a:prstGeom>
          <a:ln w="12700">
            <a:miter lim="400000"/>
          </a:ln>
        </p:spPr>
      </p:pic>
      <p:sp>
        <p:nvSpPr>
          <p:cNvPr id="399" name="https://en.wikipedia.org/wiki/Justin_Martyr"/>
          <p:cNvSpPr txBox="1"/>
          <p:nvPr/>
        </p:nvSpPr>
        <p:spPr>
          <a:xfrm>
            <a:off x="2868917" y="6449543"/>
            <a:ext cx="3734853" cy="30059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lvl1pPr>
          </a:lstStyle>
          <a:p>
            <a:pPr/>
            <a:r>
              <a:t>https://en.wikipedia.org/wiki/Justin_Martyr</a:t>
            </a:r>
          </a:p>
        </p:txBody>
      </p:sp>
      <p:sp>
        <p:nvSpPr>
          <p:cNvPr id="400" name="A bearded Justin Martyr presenting an open book to a Roman emperor. Engraving by Jacques Callot."/>
          <p:cNvSpPr txBox="1"/>
          <p:nvPr/>
        </p:nvSpPr>
        <p:spPr>
          <a:xfrm>
            <a:off x="6904214" y="2701913"/>
            <a:ext cx="4786838" cy="2631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spcBef>
                <a:spcPts val="2000"/>
              </a:spcBef>
              <a:defRPr sz="3300">
                <a:solidFill>
                  <a:srgbClr val="202122"/>
                </a:solidFill>
                <a:latin typeface="+mn-lt"/>
                <a:ea typeface="+mn-ea"/>
                <a:cs typeface="+mn-cs"/>
                <a:sym typeface="Helvetica"/>
              </a:defRPr>
            </a:pPr>
            <a:r>
              <a:t>A bearded Justin Martyr presenting an open book to a Roman emperor. Engraving by </a:t>
            </a:r>
            <a:r>
              <a:rPr>
                <a:solidFill>
                  <a:srgbClr val="3366CC"/>
                </a:solidFill>
                <a:hlinkClick r:id="rId5" invalidUrl="" action="" tgtFrame="" tooltip="" history="1" highlightClick="0" endSnd="0"/>
              </a:rPr>
              <a:t>Jacques Callot</a:t>
            </a:r>
            <a:r>
              <a: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2" name="Image" descr="Image"/>
          <p:cNvPicPr>
            <a:picLocks noChangeAspect="1"/>
          </p:cNvPicPr>
          <p:nvPr/>
        </p:nvPicPr>
        <p:blipFill>
          <a:blip r:embed="rId2">
            <a:extLst/>
          </a:blip>
          <a:stretch>
            <a:fillRect/>
          </a:stretch>
        </p:blipFill>
        <p:spPr>
          <a:xfrm>
            <a:off x="140637" y="1520539"/>
            <a:ext cx="2812848" cy="3669487"/>
          </a:xfrm>
          <a:prstGeom prst="rect">
            <a:avLst/>
          </a:prstGeom>
          <a:ln w="12700">
            <a:miter lim="400000"/>
          </a:ln>
        </p:spPr>
      </p:pic>
      <p:grpSp>
        <p:nvGrpSpPr>
          <p:cNvPr id="405" name="Group"/>
          <p:cNvGrpSpPr/>
          <p:nvPr/>
        </p:nvGrpSpPr>
        <p:grpSpPr>
          <a:xfrm>
            <a:off x="116427" y="6200602"/>
            <a:ext cx="1301650" cy="464704"/>
            <a:chOff x="0" y="0"/>
            <a:chExt cx="1301648" cy="464702"/>
          </a:xfrm>
        </p:grpSpPr>
        <p:pic>
          <p:nvPicPr>
            <p:cNvPr id="403" name="Copy of TrainingWORKS -LMAP mono (transparent).png" descr="Copy of TrainingWORKS -LMAP mono (transparent).png"/>
            <p:cNvPicPr>
              <a:picLocks noChangeAspect="1"/>
            </p:cNvPicPr>
            <p:nvPr/>
          </p:nvPicPr>
          <p:blipFill>
            <a:blip r:embed="rId3">
              <a:extLst/>
            </a:blip>
            <a:stretch>
              <a:fillRect/>
            </a:stretch>
          </p:blipFill>
          <p:spPr>
            <a:xfrm>
              <a:off x="0" y="0"/>
              <a:ext cx="1301649" cy="339897"/>
            </a:xfrm>
            <a:prstGeom prst="rect">
              <a:avLst/>
            </a:prstGeom>
            <a:ln w="12700" cap="flat">
              <a:noFill/>
              <a:miter lim="400000"/>
            </a:ln>
            <a:effectLst/>
          </p:spPr>
        </p:pic>
        <p:pic>
          <p:nvPicPr>
            <p:cNvPr id="404" name="TrainingWORKS SOM-LMAP mono.png" descr="TrainingWORKS SOM-LMAP mono.png"/>
            <p:cNvPicPr>
              <a:picLocks noChangeAspect="1"/>
            </p:cNvPicPr>
            <p:nvPr/>
          </p:nvPicPr>
          <p:blipFill>
            <a:blip r:embed="rId4">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406"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407" name="THE APOLOGISTS - Justin Martyr"/>
          <p:cNvSpPr txBox="1"/>
          <p:nvPr/>
        </p:nvSpPr>
        <p:spPr>
          <a:xfrm>
            <a:off x="2868917" y="875614"/>
            <a:ext cx="6877309"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THE APOLOGISTS - Justin Martyr</a:t>
            </a:r>
          </a:p>
        </p:txBody>
      </p:sp>
      <p:sp>
        <p:nvSpPr>
          <p:cNvPr id="408"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
        <p:nvSpPr>
          <p:cNvPr id="409" name="https://en.wikipedia.org/wiki/Justin_Martyr"/>
          <p:cNvSpPr txBox="1"/>
          <p:nvPr/>
        </p:nvSpPr>
        <p:spPr>
          <a:xfrm>
            <a:off x="140637" y="5350140"/>
            <a:ext cx="2600256" cy="2257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a:lvl1pPr>
          </a:lstStyle>
          <a:p>
            <a:pPr/>
            <a:r>
              <a:t>https://en.wikipedia.org/wiki/Justin_Martyr</a:t>
            </a:r>
          </a:p>
        </p:txBody>
      </p:sp>
      <p:sp>
        <p:nvSpPr>
          <p:cNvPr id="410" name="Justin Martyr (Flavius Justinus c. 100 - c. 165) is the best known of the Greek writing apologists studied philosophy and met an older Christian man who led him from Greek philosophers to Hebrew prophets to faith in Christ. He found Christianity to be th"/>
          <p:cNvSpPr txBox="1"/>
          <p:nvPr/>
        </p:nvSpPr>
        <p:spPr>
          <a:xfrm>
            <a:off x="3134747" y="1477237"/>
            <a:ext cx="8614246" cy="434795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3100" u="sng">
                <a:uFill>
                  <a:solidFill>
                    <a:srgbClr val="000000"/>
                  </a:solidFill>
                </a:uFill>
              </a:defRPr>
            </a:pPr>
            <a:r>
              <a:rPr b="1" u="none"/>
              <a:t>Justin Martyr</a:t>
            </a:r>
            <a:r>
              <a:rPr u="none"/>
              <a:t> (</a:t>
            </a:r>
            <a:r>
              <a:rPr i="1" u="none"/>
              <a:t>Flavius Justinus </a:t>
            </a:r>
            <a:r>
              <a:rPr u="none"/>
              <a:t>c. 100 - c. 165) is the best known of the Greek writing apologists studied philosophy and met an older Christian man who led him from Greek philosophers to Hebrew prophets to faith in Christ. He found Christianity to be </a:t>
            </a:r>
            <a:r>
              <a:rPr i="1" u="none"/>
              <a:t>the only true philosophy. </a:t>
            </a:r>
            <a:r>
              <a:rPr u="none"/>
              <a:t>For him, the pre-incarnate Word (Christ) gave philosophers their understanding which is why they contained elements of truth.</a:t>
            </a:r>
            <a:endParaRPr u="none"/>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2" name="Image" descr="Image"/>
          <p:cNvPicPr>
            <a:picLocks noChangeAspect="1"/>
          </p:cNvPicPr>
          <p:nvPr/>
        </p:nvPicPr>
        <p:blipFill>
          <a:blip r:embed="rId2">
            <a:extLst/>
          </a:blip>
          <a:stretch>
            <a:fillRect/>
          </a:stretch>
        </p:blipFill>
        <p:spPr>
          <a:xfrm>
            <a:off x="140637" y="1520539"/>
            <a:ext cx="2812848" cy="3669487"/>
          </a:xfrm>
          <a:prstGeom prst="rect">
            <a:avLst/>
          </a:prstGeom>
          <a:ln w="12700">
            <a:miter lim="400000"/>
          </a:ln>
        </p:spPr>
      </p:pic>
      <p:grpSp>
        <p:nvGrpSpPr>
          <p:cNvPr id="415" name="Group"/>
          <p:cNvGrpSpPr/>
          <p:nvPr/>
        </p:nvGrpSpPr>
        <p:grpSpPr>
          <a:xfrm>
            <a:off x="116427" y="6200602"/>
            <a:ext cx="1301650" cy="464704"/>
            <a:chOff x="0" y="0"/>
            <a:chExt cx="1301648" cy="464702"/>
          </a:xfrm>
        </p:grpSpPr>
        <p:pic>
          <p:nvPicPr>
            <p:cNvPr id="413" name="Copy of TrainingWORKS -LMAP mono (transparent).png" descr="Copy of TrainingWORKS -LMAP mono (transparent).png"/>
            <p:cNvPicPr>
              <a:picLocks noChangeAspect="1"/>
            </p:cNvPicPr>
            <p:nvPr/>
          </p:nvPicPr>
          <p:blipFill>
            <a:blip r:embed="rId3">
              <a:extLst/>
            </a:blip>
            <a:stretch>
              <a:fillRect/>
            </a:stretch>
          </p:blipFill>
          <p:spPr>
            <a:xfrm>
              <a:off x="0" y="0"/>
              <a:ext cx="1301649" cy="339897"/>
            </a:xfrm>
            <a:prstGeom prst="rect">
              <a:avLst/>
            </a:prstGeom>
            <a:ln w="12700" cap="flat">
              <a:noFill/>
              <a:miter lim="400000"/>
            </a:ln>
            <a:effectLst/>
          </p:spPr>
        </p:pic>
        <p:pic>
          <p:nvPicPr>
            <p:cNvPr id="414" name="TrainingWORKS SOM-LMAP mono.png" descr="TrainingWORKS SOM-LMAP mono.png"/>
            <p:cNvPicPr>
              <a:picLocks noChangeAspect="1"/>
            </p:cNvPicPr>
            <p:nvPr/>
          </p:nvPicPr>
          <p:blipFill>
            <a:blip r:embed="rId4">
              <a:extLst/>
            </a:blip>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fill="norm" stroke="1"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416" name="Errors from Greek influence"/>
          <p:cNvSpPr txBox="1"/>
          <p:nvPr/>
        </p:nvSpPr>
        <p:spPr>
          <a:xfrm>
            <a:off x="140637" y="276174"/>
            <a:ext cx="4871417" cy="59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900">
                <a:uFill>
                  <a:solidFill>
                    <a:srgbClr val="000000"/>
                  </a:solidFill>
                </a:uFill>
                <a:latin typeface="Avenir Heavy"/>
                <a:ea typeface="Avenir Heavy"/>
                <a:cs typeface="Avenir Heavy"/>
                <a:sym typeface="Avenir Heavy"/>
              </a:defRPr>
            </a:lvl1pPr>
          </a:lstStyle>
          <a:p>
            <a:pPr/>
            <a:r>
              <a:t>Errors from Greek influence</a:t>
            </a:r>
          </a:p>
        </p:txBody>
      </p:sp>
      <p:sp>
        <p:nvSpPr>
          <p:cNvPr id="417" name="THE APOLOGISTS - Justin Martyr"/>
          <p:cNvSpPr txBox="1"/>
          <p:nvPr/>
        </p:nvSpPr>
        <p:spPr>
          <a:xfrm>
            <a:off x="2868917" y="875614"/>
            <a:ext cx="6877309" cy="6016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000"/>
            </a:lvl1pPr>
          </a:lstStyle>
          <a:p>
            <a:pPr/>
            <a:r>
              <a:t>THE APOLOGISTS - Justin Martyr</a:t>
            </a:r>
          </a:p>
        </p:txBody>
      </p:sp>
      <p:sp>
        <p:nvSpPr>
          <p:cNvPr id="418" name="RESPONSE"/>
          <p:cNvSpPr txBox="1"/>
          <p:nvPr/>
        </p:nvSpPr>
        <p:spPr>
          <a:xfrm rot="16200000">
            <a:off x="-997830" y="2861401"/>
            <a:ext cx="3638710" cy="10185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100">
                <a:solidFill>
                  <a:srgbClr val="0042A9"/>
                </a:solidFill>
                <a:latin typeface="Luckiest Guy Regular"/>
                <a:ea typeface="Luckiest Guy Regular"/>
                <a:cs typeface="Luckiest Guy Regular"/>
                <a:sym typeface="Luckiest Guy Regular"/>
              </a:defRPr>
            </a:lvl1pPr>
          </a:lstStyle>
          <a:p>
            <a:pPr/>
            <a:r>
              <a:t>RESPONSE</a:t>
            </a:r>
          </a:p>
        </p:txBody>
      </p:sp>
      <p:sp>
        <p:nvSpPr>
          <p:cNvPr id="419" name="https://en.wikipedia.org/wiki/Justin_Martyr"/>
          <p:cNvSpPr txBox="1"/>
          <p:nvPr/>
        </p:nvSpPr>
        <p:spPr>
          <a:xfrm>
            <a:off x="140637" y="5350140"/>
            <a:ext cx="2600256" cy="22570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100"/>
            </a:lvl1pPr>
          </a:lstStyle>
          <a:p>
            <a:pPr/>
            <a:r>
              <a:t>https://en.wikipedia.org/wiki/Justin_Martyr</a:t>
            </a:r>
          </a:p>
        </p:txBody>
      </p:sp>
      <p:sp>
        <p:nvSpPr>
          <p:cNvPr id="420" name="“Do you suppose that you will rise again and live forever?”…"/>
          <p:cNvSpPr txBox="1"/>
          <p:nvPr/>
        </p:nvSpPr>
        <p:spPr>
          <a:xfrm>
            <a:off x="3183466" y="2549061"/>
            <a:ext cx="8419369" cy="21107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lIns="45719" rIns="45719">
            <a:spAutoFit/>
          </a:bodyPr>
          <a:lstStyle/>
          <a:p>
            <a:pPr lvl="1" defTabSz="457200">
              <a:defRPr i="1" sz="4500" u="sng">
                <a:solidFill>
                  <a:srgbClr val="B51A00"/>
                </a:solidFill>
                <a:uFill>
                  <a:solidFill>
                    <a:srgbClr val="000000"/>
                  </a:solidFill>
                </a:uFill>
                <a:latin typeface="Cambria"/>
                <a:ea typeface="Cambria"/>
                <a:cs typeface="Cambria"/>
                <a:sym typeface="Cambria"/>
              </a:defRPr>
            </a:pPr>
            <a:r>
              <a:rPr u="none"/>
              <a:t>“Do you suppose that you will rise again and live forever?”</a:t>
            </a:r>
            <a:endParaRPr u="none"/>
          </a:p>
          <a:p>
            <a:pPr lvl="1" defTabSz="457200">
              <a:defRPr b="1" i="1" sz="4500" u="sng">
                <a:solidFill>
                  <a:srgbClr val="B51A00"/>
                </a:solidFill>
                <a:uFill>
                  <a:solidFill>
                    <a:srgbClr val="000000"/>
                  </a:solidFill>
                </a:uFill>
                <a:latin typeface="Cambria"/>
                <a:ea typeface="Cambria"/>
                <a:cs typeface="Cambria"/>
                <a:sym typeface="Cambria"/>
              </a:defRPr>
            </a:pPr>
            <a:r>
              <a:rPr u="none"/>
              <a:t>“I do not suppose it, I know it!”</a:t>
            </a:r>
          </a:p>
        </p:txBody>
      </p:sp>
      <p:pic>
        <p:nvPicPr>
          <p:cNvPr id="421" name="F396D1C2-03A8-44B5-97F8-EAAB4E3FF431.png" descr="F396D1C2-03A8-44B5-97F8-EAAB4E3FF431.png"/>
          <p:cNvPicPr>
            <a:picLocks noChangeAspect="1"/>
          </p:cNvPicPr>
          <p:nvPr/>
        </p:nvPicPr>
        <p:blipFill>
          <a:blip r:embed="rId5">
            <a:extLst/>
          </a:blip>
          <a:srcRect l="2615" t="24013" r="2776" b="26598"/>
          <a:stretch>
            <a:fillRect/>
          </a:stretch>
        </p:blipFill>
        <p:spPr>
          <a:xfrm>
            <a:off x="3131635" y="1551342"/>
            <a:ext cx="8471301" cy="4422266"/>
          </a:xfrm>
          <a:custGeom>
            <a:avLst/>
            <a:gdLst/>
            <a:ahLst/>
            <a:cxnLst>
              <a:cxn ang="0">
                <a:pos x="wd2" y="hd2"/>
              </a:cxn>
              <a:cxn ang="5400000">
                <a:pos x="wd2" y="hd2"/>
              </a:cxn>
              <a:cxn ang="10800000">
                <a:pos x="wd2" y="hd2"/>
              </a:cxn>
              <a:cxn ang="16200000">
                <a:pos x="wd2" y="hd2"/>
              </a:cxn>
            </a:cxnLst>
            <a:rect l="0" t="0" r="r" b="b"/>
            <a:pathLst>
              <a:path w="21599" h="21269" fill="norm" stroke="1" extrusionOk="0">
                <a:moveTo>
                  <a:pt x="351" y="7"/>
                </a:moveTo>
                <a:cubicBezTo>
                  <a:pt x="290" y="56"/>
                  <a:pt x="157" y="336"/>
                  <a:pt x="71" y="656"/>
                </a:cubicBezTo>
                <a:cubicBezTo>
                  <a:pt x="25" y="830"/>
                  <a:pt x="1" y="987"/>
                  <a:pt x="0" y="1130"/>
                </a:cubicBezTo>
                <a:cubicBezTo>
                  <a:pt x="0" y="1273"/>
                  <a:pt x="23" y="1402"/>
                  <a:pt x="68" y="1525"/>
                </a:cubicBezTo>
                <a:cubicBezTo>
                  <a:pt x="168" y="1794"/>
                  <a:pt x="465" y="1794"/>
                  <a:pt x="565" y="1525"/>
                </a:cubicBezTo>
                <a:cubicBezTo>
                  <a:pt x="675" y="1230"/>
                  <a:pt x="652" y="1033"/>
                  <a:pt x="469" y="717"/>
                </a:cubicBezTo>
                <a:cubicBezTo>
                  <a:pt x="317" y="455"/>
                  <a:pt x="306" y="409"/>
                  <a:pt x="354" y="212"/>
                </a:cubicBezTo>
                <a:cubicBezTo>
                  <a:pt x="397" y="32"/>
                  <a:pt x="387" y="-22"/>
                  <a:pt x="351" y="7"/>
                </a:cubicBezTo>
                <a:close/>
                <a:moveTo>
                  <a:pt x="1248" y="28"/>
                </a:moveTo>
                <a:cubicBezTo>
                  <a:pt x="1239" y="28"/>
                  <a:pt x="1228" y="35"/>
                  <a:pt x="1213" y="46"/>
                </a:cubicBezTo>
                <a:cubicBezTo>
                  <a:pt x="1111" y="119"/>
                  <a:pt x="969" y="581"/>
                  <a:pt x="931" y="964"/>
                </a:cubicBezTo>
                <a:cubicBezTo>
                  <a:pt x="908" y="1198"/>
                  <a:pt x="921" y="1346"/>
                  <a:pt x="975" y="1502"/>
                </a:cubicBezTo>
                <a:cubicBezTo>
                  <a:pt x="1033" y="1670"/>
                  <a:pt x="1088" y="1716"/>
                  <a:pt x="1225" y="1716"/>
                </a:cubicBezTo>
                <a:cubicBezTo>
                  <a:pt x="1432" y="1716"/>
                  <a:pt x="1519" y="1559"/>
                  <a:pt x="1519" y="1183"/>
                </a:cubicBezTo>
                <a:cubicBezTo>
                  <a:pt x="1519" y="988"/>
                  <a:pt x="1479" y="856"/>
                  <a:pt x="1371" y="689"/>
                </a:cubicBezTo>
                <a:cubicBezTo>
                  <a:pt x="1247" y="498"/>
                  <a:pt x="1228" y="423"/>
                  <a:pt x="1254" y="227"/>
                </a:cubicBezTo>
                <a:cubicBezTo>
                  <a:pt x="1273" y="83"/>
                  <a:pt x="1274" y="28"/>
                  <a:pt x="1248" y="28"/>
                </a:cubicBezTo>
                <a:close/>
                <a:moveTo>
                  <a:pt x="5879" y="521"/>
                </a:moveTo>
                <a:cubicBezTo>
                  <a:pt x="2453" y="524"/>
                  <a:pt x="2657" y="589"/>
                  <a:pt x="2717" y="885"/>
                </a:cubicBezTo>
                <a:cubicBezTo>
                  <a:pt x="2743" y="1012"/>
                  <a:pt x="3436" y="1026"/>
                  <a:pt x="10629" y="1048"/>
                </a:cubicBezTo>
                <a:lnTo>
                  <a:pt x="18512" y="1071"/>
                </a:lnTo>
                <a:lnTo>
                  <a:pt x="18832" y="1273"/>
                </a:lnTo>
                <a:cubicBezTo>
                  <a:pt x="19997" y="2010"/>
                  <a:pt x="20820" y="3615"/>
                  <a:pt x="21134" y="5762"/>
                </a:cubicBezTo>
                <a:cubicBezTo>
                  <a:pt x="21186" y="6117"/>
                  <a:pt x="21229" y="6583"/>
                  <a:pt x="21229" y="6797"/>
                </a:cubicBezTo>
                <a:cubicBezTo>
                  <a:pt x="21230" y="7011"/>
                  <a:pt x="21243" y="7272"/>
                  <a:pt x="21258" y="7379"/>
                </a:cubicBezTo>
                <a:cubicBezTo>
                  <a:pt x="21292" y="7620"/>
                  <a:pt x="21501" y="7657"/>
                  <a:pt x="21507" y="7423"/>
                </a:cubicBezTo>
                <a:cubicBezTo>
                  <a:pt x="21570" y="4872"/>
                  <a:pt x="20773" y="2394"/>
                  <a:pt x="19517" y="1239"/>
                </a:cubicBezTo>
                <a:cubicBezTo>
                  <a:pt x="18712" y="498"/>
                  <a:pt x="19502" y="561"/>
                  <a:pt x="10654" y="532"/>
                </a:cubicBezTo>
                <a:cubicBezTo>
                  <a:pt x="8566" y="525"/>
                  <a:pt x="7020" y="520"/>
                  <a:pt x="5879" y="521"/>
                </a:cubicBezTo>
                <a:close/>
                <a:moveTo>
                  <a:pt x="242" y="13695"/>
                </a:moveTo>
                <a:cubicBezTo>
                  <a:pt x="217" y="13697"/>
                  <a:pt x="187" y="13728"/>
                  <a:pt x="152" y="13783"/>
                </a:cubicBezTo>
                <a:cubicBezTo>
                  <a:pt x="94" y="13875"/>
                  <a:pt x="85" y="14000"/>
                  <a:pt x="110" y="14459"/>
                </a:cubicBezTo>
                <a:cubicBezTo>
                  <a:pt x="275" y="17520"/>
                  <a:pt x="1296" y="19815"/>
                  <a:pt x="2829" y="20572"/>
                </a:cubicBezTo>
                <a:cubicBezTo>
                  <a:pt x="3161" y="20737"/>
                  <a:pt x="3378" y="20741"/>
                  <a:pt x="11038" y="20746"/>
                </a:cubicBezTo>
                <a:lnTo>
                  <a:pt x="18906" y="20752"/>
                </a:lnTo>
                <a:lnTo>
                  <a:pt x="18892" y="20515"/>
                </a:lnTo>
                <a:lnTo>
                  <a:pt x="18878" y="20276"/>
                </a:lnTo>
                <a:lnTo>
                  <a:pt x="10955" y="20233"/>
                </a:lnTo>
                <a:cubicBezTo>
                  <a:pt x="3066" y="20188"/>
                  <a:pt x="3032" y="20189"/>
                  <a:pt x="2756" y="20009"/>
                </a:cubicBezTo>
                <a:cubicBezTo>
                  <a:pt x="1450" y="19162"/>
                  <a:pt x="566" y="17124"/>
                  <a:pt x="400" y="14583"/>
                </a:cubicBezTo>
                <a:cubicBezTo>
                  <a:pt x="359" y="13944"/>
                  <a:pt x="319" y="13690"/>
                  <a:pt x="242" y="13695"/>
                </a:cubicBezTo>
                <a:close/>
                <a:moveTo>
                  <a:pt x="21298" y="19555"/>
                </a:moveTo>
                <a:cubicBezTo>
                  <a:pt x="21237" y="19567"/>
                  <a:pt x="21178" y="19635"/>
                  <a:pt x="21113" y="19757"/>
                </a:cubicBezTo>
                <a:cubicBezTo>
                  <a:pt x="20958" y="20050"/>
                  <a:pt x="20972" y="20291"/>
                  <a:pt x="21165" y="20624"/>
                </a:cubicBezTo>
                <a:cubicBezTo>
                  <a:pt x="21294" y="20847"/>
                  <a:pt x="21322" y="20947"/>
                  <a:pt x="21297" y="21097"/>
                </a:cubicBezTo>
                <a:cubicBezTo>
                  <a:pt x="21250" y="21378"/>
                  <a:pt x="21366" y="21276"/>
                  <a:pt x="21491" y="20925"/>
                </a:cubicBezTo>
                <a:cubicBezTo>
                  <a:pt x="21563" y="20726"/>
                  <a:pt x="21600" y="20461"/>
                  <a:pt x="21600" y="20223"/>
                </a:cubicBezTo>
                <a:cubicBezTo>
                  <a:pt x="21600" y="19985"/>
                  <a:pt x="21564" y="19773"/>
                  <a:pt x="21492" y="19679"/>
                </a:cubicBezTo>
                <a:cubicBezTo>
                  <a:pt x="21421" y="19585"/>
                  <a:pt x="21359" y="19543"/>
                  <a:pt x="21298" y="19555"/>
                </a:cubicBezTo>
                <a:close/>
                <a:moveTo>
                  <a:pt x="20388" y="19564"/>
                </a:moveTo>
                <a:cubicBezTo>
                  <a:pt x="20357" y="19571"/>
                  <a:pt x="20325" y="19588"/>
                  <a:pt x="20292" y="19616"/>
                </a:cubicBezTo>
                <a:cubicBezTo>
                  <a:pt x="20054" y="19821"/>
                  <a:pt x="20055" y="20406"/>
                  <a:pt x="20293" y="20700"/>
                </a:cubicBezTo>
                <a:cubicBezTo>
                  <a:pt x="20389" y="20818"/>
                  <a:pt x="20409" y="20896"/>
                  <a:pt x="20387" y="21059"/>
                </a:cubicBezTo>
                <a:cubicBezTo>
                  <a:pt x="20318" y="21578"/>
                  <a:pt x="20600" y="21037"/>
                  <a:pt x="20688" y="20481"/>
                </a:cubicBezTo>
                <a:cubicBezTo>
                  <a:pt x="20771" y="19961"/>
                  <a:pt x="20607" y="19516"/>
                  <a:pt x="20388" y="19564"/>
                </a:cubicBezTo>
                <a:close/>
              </a:path>
            </a:pathLst>
          </a:custGeom>
          <a:ln w="12700">
            <a:solidFill>
              <a:srgbClr val="DDDDDD"/>
            </a:solidFill>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Rectangle 1039"/>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424" name="TextBox 5"/>
          <p:cNvSpPr txBox="1"/>
          <p:nvPr/>
        </p:nvSpPr>
        <p:spPr>
          <a:xfrm rot="16200000">
            <a:off x="-816368" y="5373477"/>
            <a:ext cx="2238628" cy="638979"/>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lnSpc>
                <a:spcPct val="90000"/>
              </a:lnSpc>
              <a:spcBef>
                <a:spcPts val="600"/>
              </a:spcBef>
              <a:defRPr cap="all">
                <a:solidFill>
                  <a:srgbClr val="44546A"/>
                </a:solidFill>
                <a:effectLst>
                  <a:outerShdw sx="100000" sy="100000" kx="0" ky="0" algn="b" rotWithShape="0" blurRad="38100" dist="38100" dir="2700000">
                    <a:srgbClr val="000000">
                      <a:alpha val="43137"/>
                    </a:srgbClr>
                  </a:outerShdw>
                </a:effectLst>
                <a:latin typeface="Calibri Light"/>
                <a:ea typeface="Calibri Light"/>
                <a:cs typeface="Calibri Light"/>
                <a:sym typeface="Calibri Light"/>
              </a:defRPr>
            </a:lvl1pPr>
          </a:lstStyle>
          <a:p>
            <a:pPr/>
            <a:r>
              <a:t>Early Church History</a:t>
            </a:r>
          </a:p>
        </p:txBody>
      </p:sp>
      <p:pic>
        <p:nvPicPr>
          <p:cNvPr id="425" name="Picture 2" descr="Picture 2"/>
          <p:cNvPicPr>
            <a:picLocks noChangeAspect="1"/>
          </p:cNvPicPr>
          <p:nvPr/>
        </p:nvPicPr>
        <p:blipFill>
          <a:blip r:embed="rId2">
            <a:extLst/>
          </a:blip>
          <a:stretch>
            <a:fillRect/>
          </a:stretch>
        </p:blipFill>
        <p:spPr>
          <a:xfrm>
            <a:off x="641995" y="4527932"/>
            <a:ext cx="2433491" cy="2330068"/>
          </a:xfrm>
          <a:prstGeom prst="rect">
            <a:avLst/>
          </a:prstGeom>
          <a:ln w="12700">
            <a:miter lim="400000"/>
          </a:ln>
        </p:spPr>
      </p:pic>
      <p:grpSp>
        <p:nvGrpSpPr>
          <p:cNvPr id="430" name="Group 1041"/>
          <p:cNvGrpSpPr/>
          <p:nvPr/>
        </p:nvGrpSpPr>
        <p:grpSpPr>
          <a:xfrm>
            <a:off x="9676747" y="-4156"/>
            <a:ext cx="2514949" cy="2174334"/>
            <a:chOff x="0" y="0"/>
            <a:chExt cx="2514948" cy="2174333"/>
          </a:xfrm>
        </p:grpSpPr>
        <p:sp>
          <p:nvSpPr>
            <p:cNvPr id="426" name="Freeform: Shape 1042"/>
            <p:cNvSpPr/>
            <p:nvPr/>
          </p:nvSpPr>
          <p:spPr>
            <a:xfrm flipH="1">
              <a:off x="-1" y="4155"/>
              <a:ext cx="2514950" cy="21701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180" y="0"/>
                  </a:moveTo>
                  <a:lnTo>
                    <a:pt x="21600" y="0"/>
                  </a:lnTo>
                  <a:lnTo>
                    <a:pt x="21577" y="123"/>
                  </a:lnTo>
                  <a:cubicBezTo>
                    <a:pt x="21315" y="1325"/>
                    <a:pt x="20978" y="2511"/>
                    <a:pt x="20569" y="3669"/>
                  </a:cubicBezTo>
                  <a:cubicBezTo>
                    <a:pt x="20296" y="4441"/>
                    <a:pt x="20000" y="5206"/>
                    <a:pt x="19666" y="5953"/>
                  </a:cubicBezTo>
                  <a:cubicBezTo>
                    <a:pt x="19337" y="6702"/>
                    <a:pt x="18974" y="7436"/>
                    <a:pt x="18584" y="8152"/>
                  </a:cubicBezTo>
                  <a:cubicBezTo>
                    <a:pt x="17801" y="9585"/>
                    <a:pt x="16908" y="10954"/>
                    <a:pt x="15908" y="12232"/>
                  </a:cubicBezTo>
                  <a:cubicBezTo>
                    <a:pt x="15406" y="12868"/>
                    <a:pt x="14882" y="13486"/>
                    <a:pt x="14328" y="14072"/>
                  </a:cubicBezTo>
                  <a:cubicBezTo>
                    <a:pt x="14190" y="14220"/>
                    <a:pt x="14052" y="14366"/>
                    <a:pt x="13909" y="14509"/>
                  </a:cubicBezTo>
                  <a:cubicBezTo>
                    <a:pt x="13768" y="14652"/>
                    <a:pt x="13629" y="14799"/>
                    <a:pt x="13483" y="14937"/>
                  </a:cubicBezTo>
                  <a:cubicBezTo>
                    <a:pt x="13195" y="15217"/>
                    <a:pt x="12899" y="15489"/>
                    <a:pt x="12601" y="15758"/>
                  </a:cubicBezTo>
                  <a:cubicBezTo>
                    <a:pt x="11403" y="16828"/>
                    <a:pt x="10110" y="17775"/>
                    <a:pt x="8747" y="18588"/>
                  </a:cubicBezTo>
                  <a:cubicBezTo>
                    <a:pt x="6703" y="19808"/>
                    <a:pt x="4488" y="20711"/>
                    <a:pt x="2197" y="21230"/>
                  </a:cubicBezTo>
                  <a:lnTo>
                    <a:pt x="0" y="21600"/>
                  </a:lnTo>
                  <a:lnTo>
                    <a:pt x="0" y="19310"/>
                  </a:lnTo>
                  <a:lnTo>
                    <a:pt x="1732" y="18939"/>
                  </a:lnTo>
                  <a:cubicBezTo>
                    <a:pt x="2424" y="18754"/>
                    <a:pt x="3110" y="18543"/>
                    <a:pt x="3787" y="18298"/>
                  </a:cubicBezTo>
                  <a:cubicBezTo>
                    <a:pt x="4465" y="18055"/>
                    <a:pt x="5134" y="17782"/>
                    <a:pt x="5794" y="17481"/>
                  </a:cubicBezTo>
                  <a:cubicBezTo>
                    <a:pt x="6452" y="17179"/>
                    <a:pt x="7102" y="16849"/>
                    <a:pt x="7740" y="16494"/>
                  </a:cubicBezTo>
                  <a:cubicBezTo>
                    <a:pt x="9017" y="15783"/>
                    <a:pt x="10251" y="14973"/>
                    <a:pt x="11431" y="14068"/>
                  </a:cubicBezTo>
                  <a:cubicBezTo>
                    <a:pt x="11725" y="13840"/>
                    <a:pt x="12018" y="13610"/>
                    <a:pt x="12304" y="13369"/>
                  </a:cubicBezTo>
                  <a:cubicBezTo>
                    <a:pt x="12449" y="13251"/>
                    <a:pt x="12590" y="13129"/>
                    <a:pt x="12733" y="13008"/>
                  </a:cubicBezTo>
                  <a:cubicBezTo>
                    <a:pt x="12876" y="12888"/>
                    <a:pt x="13017" y="12764"/>
                    <a:pt x="13156" y="12638"/>
                  </a:cubicBezTo>
                  <a:cubicBezTo>
                    <a:pt x="13716" y="12136"/>
                    <a:pt x="14263" y="11616"/>
                    <a:pt x="14790" y="11069"/>
                  </a:cubicBezTo>
                  <a:cubicBezTo>
                    <a:pt x="15846" y="9978"/>
                    <a:pt x="16825" y="8788"/>
                    <a:pt x="17705" y="7508"/>
                  </a:cubicBezTo>
                  <a:cubicBezTo>
                    <a:pt x="18145" y="6868"/>
                    <a:pt x="18561" y="6206"/>
                    <a:pt x="18948" y="5522"/>
                  </a:cubicBezTo>
                  <a:cubicBezTo>
                    <a:pt x="19329" y="4835"/>
                    <a:pt x="19689" y="4131"/>
                    <a:pt x="20007" y="3403"/>
                  </a:cubicBezTo>
                  <a:cubicBezTo>
                    <a:pt x="20089" y="3222"/>
                    <a:pt x="20166" y="3038"/>
                    <a:pt x="20241" y="2855"/>
                  </a:cubicBezTo>
                  <a:lnTo>
                    <a:pt x="20355" y="2578"/>
                  </a:lnTo>
                  <a:lnTo>
                    <a:pt x="20464" y="2299"/>
                  </a:lnTo>
                  <a:cubicBezTo>
                    <a:pt x="20534" y="2113"/>
                    <a:pt x="20606" y="1927"/>
                    <a:pt x="20670" y="1737"/>
                  </a:cubicBezTo>
                  <a:cubicBezTo>
                    <a:pt x="20735" y="1547"/>
                    <a:pt x="20806" y="1360"/>
                    <a:pt x="20864" y="1168"/>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7" name="Freeform: Shape 1043"/>
            <p:cNvSpPr/>
            <p:nvPr/>
          </p:nvSpPr>
          <p:spPr>
            <a:xfrm flipH="1">
              <a:off x="21885" y="0"/>
              <a:ext cx="2493063" cy="1947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435" y="0"/>
                  </a:moveTo>
                  <a:lnTo>
                    <a:pt x="21600" y="0"/>
                  </a:lnTo>
                  <a:lnTo>
                    <a:pt x="21100" y="1976"/>
                  </a:lnTo>
                  <a:cubicBezTo>
                    <a:pt x="18092" y="11885"/>
                    <a:pt x="9788" y="19495"/>
                    <a:pt x="806" y="21467"/>
                  </a:cubicBezTo>
                  <a:lnTo>
                    <a:pt x="0" y="21600"/>
                  </a:lnTo>
                  <a:lnTo>
                    <a:pt x="0" y="15577"/>
                  </a:lnTo>
                  <a:lnTo>
                    <a:pt x="151" y="15551"/>
                  </a:lnTo>
                  <a:cubicBezTo>
                    <a:pt x="1453" y="15248"/>
                    <a:pt x="2756" y="14797"/>
                    <a:pt x="4022" y="14207"/>
                  </a:cubicBezTo>
                  <a:cubicBezTo>
                    <a:pt x="6528" y="13041"/>
                    <a:pt x="8914" y="11326"/>
                    <a:pt x="10922" y="9246"/>
                  </a:cubicBezTo>
                  <a:cubicBezTo>
                    <a:pt x="12926" y="7170"/>
                    <a:pt x="14566" y="4713"/>
                    <a:pt x="15664" y="2143"/>
                  </a:cubicBezTo>
                  <a:cubicBezTo>
                    <a:pt x="15875" y="1648"/>
                    <a:pt x="16067" y="1149"/>
                    <a:pt x="16240" y="64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8" name="Freeform: Shape 1044"/>
            <p:cNvSpPr/>
            <p:nvPr/>
          </p:nvSpPr>
          <p:spPr>
            <a:xfrm flipH="1">
              <a:off x="13858" y="4154"/>
              <a:ext cx="2501090" cy="197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25" y="0"/>
                  </a:moveTo>
                  <a:lnTo>
                    <a:pt x="21600" y="0"/>
                  </a:lnTo>
                  <a:lnTo>
                    <a:pt x="21193" y="1838"/>
                  </a:lnTo>
                  <a:cubicBezTo>
                    <a:pt x="20965" y="2673"/>
                    <a:pt x="20698" y="3494"/>
                    <a:pt x="20391" y="4293"/>
                  </a:cubicBezTo>
                  <a:cubicBezTo>
                    <a:pt x="19159" y="7489"/>
                    <a:pt x="17374" y="10350"/>
                    <a:pt x="15271" y="12785"/>
                  </a:cubicBezTo>
                  <a:cubicBezTo>
                    <a:pt x="14217" y="14003"/>
                    <a:pt x="13079" y="15114"/>
                    <a:pt x="11876" y="16112"/>
                  </a:cubicBezTo>
                  <a:cubicBezTo>
                    <a:pt x="10672" y="17109"/>
                    <a:pt x="9404" y="17997"/>
                    <a:pt x="8081" y="18753"/>
                  </a:cubicBezTo>
                  <a:cubicBezTo>
                    <a:pt x="6094" y="19879"/>
                    <a:pt x="3993" y="20719"/>
                    <a:pt x="1834" y="21245"/>
                  </a:cubicBezTo>
                  <a:lnTo>
                    <a:pt x="0" y="21600"/>
                  </a:lnTo>
                  <a:lnTo>
                    <a:pt x="0" y="18966"/>
                  </a:lnTo>
                  <a:lnTo>
                    <a:pt x="1392" y="18686"/>
                  </a:lnTo>
                  <a:cubicBezTo>
                    <a:pt x="2052" y="18520"/>
                    <a:pt x="2707" y="18321"/>
                    <a:pt x="3355" y="18091"/>
                  </a:cubicBezTo>
                  <a:cubicBezTo>
                    <a:pt x="4651" y="17635"/>
                    <a:pt x="5915" y="17043"/>
                    <a:pt x="7140" y="16358"/>
                  </a:cubicBezTo>
                  <a:cubicBezTo>
                    <a:pt x="9597" y="15002"/>
                    <a:pt x="11891" y="13204"/>
                    <a:pt x="13903" y="11032"/>
                  </a:cubicBezTo>
                  <a:cubicBezTo>
                    <a:pt x="14906" y="9943"/>
                    <a:pt x="15835" y="8754"/>
                    <a:pt x="16668" y="7478"/>
                  </a:cubicBezTo>
                  <a:cubicBezTo>
                    <a:pt x="17502" y="6203"/>
                    <a:pt x="18238" y="4836"/>
                    <a:pt x="18854" y="3396"/>
                  </a:cubicBezTo>
                  <a:cubicBezTo>
                    <a:pt x="19162" y="2676"/>
                    <a:pt x="19444" y="1940"/>
                    <a:pt x="19693" y="118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sz="800">
                  <a:solidFill>
                    <a:srgbClr val="FFFFFF"/>
                  </a:solidFill>
                </a:defRPr>
              </a:pPr>
            </a:p>
          </p:txBody>
        </p:sp>
        <p:sp>
          <p:nvSpPr>
            <p:cNvPr id="429" name="Freeform: Shape 1045"/>
            <p:cNvSpPr/>
            <p:nvPr/>
          </p:nvSpPr>
          <p:spPr>
            <a:xfrm flipH="1">
              <a:off x="23232" y="4156"/>
              <a:ext cx="2491107" cy="19436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302" y="0"/>
                  </a:moveTo>
                  <a:lnTo>
                    <a:pt x="21600" y="0"/>
                  </a:lnTo>
                  <a:lnTo>
                    <a:pt x="21111" y="1934"/>
                  </a:lnTo>
                  <a:cubicBezTo>
                    <a:pt x="18101" y="11865"/>
                    <a:pt x="9790" y="19491"/>
                    <a:pt x="802" y="21467"/>
                  </a:cubicBezTo>
                  <a:lnTo>
                    <a:pt x="0" y="21600"/>
                  </a:lnTo>
                  <a:lnTo>
                    <a:pt x="0" y="16575"/>
                  </a:lnTo>
                  <a:lnTo>
                    <a:pt x="296" y="16523"/>
                  </a:lnTo>
                  <a:cubicBezTo>
                    <a:pt x="1639" y="16211"/>
                    <a:pt x="2982" y="15742"/>
                    <a:pt x="4314" y="15120"/>
                  </a:cubicBezTo>
                  <a:cubicBezTo>
                    <a:pt x="6909" y="13912"/>
                    <a:pt x="9379" y="12133"/>
                    <a:pt x="11459" y="9976"/>
                  </a:cubicBezTo>
                  <a:cubicBezTo>
                    <a:pt x="13575" y="7781"/>
                    <a:pt x="15238" y="5285"/>
                    <a:pt x="16401" y="2557"/>
                  </a:cubicBezTo>
                  <a:cubicBezTo>
                    <a:pt x="16624" y="2034"/>
                    <a:pt x="16826" y="1507"/>
                    <a:pt x="17008" y="97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pic>
        <p:nvPicPr>
          <p:cNvPr id="431" name="Picture 4" descr="Picture 4"/>
          <p:cNvPicPr>
            <a:picLocks noChangeAspect="1"/>
          </p:cNvPicPr>
          <p:nvPr/>
        </p:nvPicPr>
        <p:blipFill>
          <a:blip r:embed="rId3">
            <a:extLst/>
          </a:blip>
          <a:stretch>
            <a:fillRect/>
          </a:stretch>
        </p:blipFill>
        <p:spPr>
          <a:xfrm>
            <a:off x="9216045" y="5808062"/>
            <a:ext cx="2956090" cy="908997"/>
          </a:xfrm>
          <a:prstGeom prst="rect">
            <a:avLst/>
          </a:prstGeom>
          <a:ln w="12700">
            <a:miter lim="400000"/>
          </a:ln>
        </p:spPr>
      </p:pic>
      <p:sp>
        <p:nvSpPr>
          <p:cNvPr id="432" name="TextBox 2"/>
          <p:cNvSpPr txBox="1"/>
          <p:nvPr/>
        </p:nvSpPr>
        <p:spPr>
          <a:xfrm>
            <a:off x="3121204" y="595439"/>
            <a:ext cx="8510956" cy="420283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nSpc>
                <a:spcPct val="81000"/>
              </a:lnSpc>
              <a:spcBef>
                <a:spcPts val="600"/>
              </a:spcBef>
              <a:defRPr i="1" sz="3600">
                <a:solidFill>
                  <a:srgbClr val="44546A"/>
                </a:solidFill>
                <a:latin typeface="Avenir Medium"/>
                <a:ea typeface="Avenir Medium"/>
                <a:cs typeface="Avenir Medium"/>
                <a:sym typeface="Avenir Medium"/>
              </a:defRPr>
            </a:pPr>
            <a:r>
              <a:t>Reflection / Question over coffee</a:t>
            </a:r>
          </a:p>
          <a:p>
            <a:pPr>
              <a:lnSpc>
                <a:spcPct val="81000"/>
              </a:lnSpc>
              <a:spcBef>
                <a:spcPts val="600"/>
              </a:spcBef>
              <a:defRPr sz="3600">
                <a:solidFill>
                  <a:srgbClr val="44546A"/>
                </a:solidFill>
                <a:latin typeface="Avenir Light"/>
                <a:ea typeface="Avenir Light"/>
                <a:cs typeface="Avenir Light"/>
                <a:sym typeface="Avenir Light"/>
              </a:defRPr>
            </a:pPr>
            <a:br/>
            <a:r>
              <a:rPr sz="4300"/>
              <a:t>How wrong does an idea have to become for us to consider it ‘heresy’?</a:t>
            </a:r>
            <a:br>
              <a:rPr sz="4300"/>
            </a:b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